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46" r:id="rId3"/>
    <p:sldId id="339" r:id="rId4"/>
    <p:sldId id="277" r:id="rId5"/>
    <p:sldId id="297" r:id="rId7"/>
    <p:sldId id="284" r:id="rId8"/>
    <p:sldId id="304" r:id="rId9"/>
    <p:sldId id="335" r:id="rId10"/>
    <p:sldId id="317" r:id="rId11"/>
    <p:sldId id="340" r:id="rId12"/>
    <p:sldId id="318" r:id="rId13"/>
    <p:sldId id="342" r:id="rId14"/>
    <p:sldId id="341" r:id="rId15"/>
    <p:sldId id="311" r:id="rId16"/>
    <p:sldId id="324" r:id="rId1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CFFFF"/>
    <a:srgbClr val="996633"/>
    <a:srgbClr val="FF0000"/>
    <a:srgbClr val="FF3300"/>
    <a:srgbClr val="008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55"/>
    <p:restoredTop sz="65949"/>
  </p:normalViewPr>
  <p:slideViewPr>
    <p:cSldViewPr showGuides="1">
      <p:cViewPr varScale="1">
        <p:scale>
          <a:sx n="73" d="100"/>
          <a:sy n="73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9" Type="http://schemas.openxmlformats.org/officeDocument/2006/relationships/image" Target="../media/image17.wmf"/><Relationship Id="rId8" Type="http://schemas.openxmlformats.org/officeDocument/2006/relationships/image" Target="../media/image16.wmf"/><Relationship Id="rId7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12.wmf"/><Relationship Id="rId11" Type="http://schemas.openxmlformats.org/officeDocument/2006/relationships/image" Target="../media/image19.wmf"/><Relationship Id="rId10" Type="http://schemas.openxmlformats.org/officeDocument/2006/relationships/image" Target="../media/image18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26.wmf"/><Relationship Id="rId3" Type="http://schemas.openxmlformats.org/officeDocument/2006/relationships/image" Target="../media/image19.wmf"/><Relationship Id="rId2" Type="http://schemas.openxmlformats.org/officeDocument/2006/relationships/image" Target="../media/image25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2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1843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en-US" sz="1200" dirty="0">
                <a:latin typeface="Arial" panose="020B0604020202020204" pitchFamily="34" charset="0"/>
              </a:rPr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8" Type="http://schemas.openxmlformats.org/officeDocument/2006/relationships/image" Target="../media/image11.wmf"/><Relationship Id="rId7" Type="http://schemas.openxmlformats.org/officeDocument/2006/relationships/oleObject" Target="../embeddings/oleObject15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3.bin"/><Relationship Id="rId25" Type="http://schemas.openxmlformats.org/officeDocument/2006/relationships/vmlDrawing" Target="../drawings/vmlDrawing6.vml"/><Relationship Id="rId24" Type="http://schemas.openxmlformats.org/officeDocument/2006/relationships/slideLayout" Target="../slideLayouts/slideLayout7.xml"/><Relationship Id="rId23" Type="http://schemas.openxmlformats.org/officeDocument/2006/relationships/image" Target="../media/image20.png"/><Relationship Id="rId22" Type="http://schemas.openxmlformats.org/officeDocument/2006/relationships/image" Target="../media/image19.wmf"/><Relationship Id="rId21" Type="http://schemas.openxmlformats.org/officeDocument/2006/relationships/oleObject" Target="../embeddings/oleObject22.bin"/><Relationship Id="rId20" Type="http://schemas.openxmlformats.org/officeDocument/2006/relationships/image" Target="../media/image18.wmf"/><Relationship Id="rId2" Type="http://schemas.openxmlformats.org/officeDocument/2006/relationships/image" Target="../media/image9.wmf"/><Relationship Id="rId19" Type="http://schemas.openxmlformats.org/officeDocument/2006/relationships/oleObject" Target="../embeddings/oleObject21.bin"/><Relationship Id="rId18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16" Type="http://schemas.openxmlformats.org/officeDocument/2006/relationships/image" Target="../media/image16.wmf"/><Relationship Id="rId15" Type="http://schemas.openxmlformats.org/officeDocument/2006/relationships/oleObject" Target="../embeddings/oleObject19.bin"/><Relationship Id="rId14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2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10" Type="http://schemas.openxmlformats.org/officeDocument/2006/relationships/image" Target="../media/image13.wmf"/><Relationship Id="rId1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22.wmf"/><Relationship Id="rId7" Type="http://schemas.openxmlformats.org/officeDocument/2006/relationships/oleObject" Target="../embeddings/oleObject24.bin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hyperlink" Target="../../../Users/ACER%204750/Downloads/Trac%20nghiem.ppt" TargetMode="Externa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0" Type="http://schemas.openxmlformats.org/officeDocument/2006/relationships/vmlDrawing" Target="../drawings/vmlDrawing7.vml"/><Relationship Id="rId1" Type="http://schemas.openxmlformats.org/officeDocument/2006/relationships/hyperlink" Target="../../BAN%20ME%20THUOT/Local%20Settings/Temp/Trac%20nghiem.ppt" TargetMode="Externa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6.wmf"/><Relationship Id="rId8" Type="http://schemas.openxmlformats.org/officeDocument/2006/relationships/oleObject" Target="../embeddings/oleObject28.bin"/><Relationship Id="rId7" Type="http://schemas.openxmlformats.org/officeDocument/2006/relationships/image" Target="../media/image19.wmf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6.bin"/><Relationship Id="rId3" Type="http://schemas.openxmlformats.org/officeDocument/2006/relationships/image" Target="../media/image24.png"/><Relationship Id="rId2" Type="http://schemas.openxmlformats.org/officeDocument/2006/relationships/image" Target="../media/image23.wmf"/><Relationship Id="rId11" Type="http://schemas.openxmlformats.org/officeDocument/2006/relationships/vmlDrawing" Target="../drawings/vmlDrawing8.vml"/><Relationship Id="rId10" Type="http://schemas.openxmlformats.org/officeDocument/2006/relationships/slideLayout" Target="../slideLayouts/slideLayout7.xml"/><Relationship Id="rId1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1.emf"/><Relationship Id="rId1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7.xml"/><Relationship Id="rId3" Type="http://schemas.openxmlformats.org/officeDocument/2006/relationships/oleObject" Target="../embeddings/oleObject6.bin"/><Relationship Id="rId2" Type="http://schemas.openxmlformats.org/officeDocument/2006/relationships/image" Target="../media/image3.wmf"/><Relationship Id="rId1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wmf"/><Relationship Id="rId1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5.vml"/><Relationship Id="rId8" Type="http://schemas.openxmlformats.org/officeDocument/2006/relationships/slideLayout" Target="../slideLayouts/slideLayout7.xml"/><Relationship Id="rId7" Type="http://schemas.openxmlformats.org/officeDocument/2006/relationships/oleObject" Target="../embeddings/oleObject11.bin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9.wmf"/><Relationship Id="rId1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Line 4"/>
          <p:cNvSpPr/>
          <p:nvPr/>
        </p:nvSpPr>
        <p:spPr>
          <a:xfrm flipH="1">
            <a:off x="4690110" y="1930400"/>
            <a:ext cx="16510" cy="4927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8" name="Text Box 9"/>
          <p:cNvSpPr txBox="1"/>
          <p:nvPr/>
        </p:nvSpPr>
        <p:spPr>
          <a:xfrm>
            <a:off x="5186363" y="1428750"/>
            <a:ext cx="34956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29" name="Text Box 29"/>
          <p:cNvSpPr txBox="1"/>
          <p:nvPr/>
        </p:nvSpPr>
        <p:spPr>
          <a:xfrm>
            <a:off x="5148263" y="1543050"/>
            <a:ext cx="36861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30" name="Text Box 84"/>
          <p:cNvSpPr txBox="1"/>
          <p:nvPr/>
        </p:nvSpPr>
        <p:spPr>
          <a:xfrm>
            <a:off x="5072063" y="6037263"/>
            <a:ext cx="33401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31" name="Line 113"/>
          <p:cNvSpPr/>
          <p:nvPr/>
        </p:nvSpPr>
        <p:spPr>
          <a:xfrm>
            <a:off x="6780213" y="3478213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2" name="Line 114"/>
          <p:cNvSpPr/>
          <p:nvPr/>
        </p:nvSpPr>
        <p:spPr>
          <a:xfrm>
            <a:off x="6780213" y="2913063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3" name="Line 115"/>
          <p:cNvSpPr/>
          <p:nvPr/>
        </p:nvSpPr>
        <p:spPr>
          <a:xfrm>
            <a:off x="6780213" y="2349500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4" name="Line 116"/>
          <p:cNvSpPr/>
          <p:nvPr/>
        </p:nvSpPr>
        <p:spPr>
          <a:xfrm>
            <a:off x="6780213" y="4643438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5" name="Line 117"/>
          <p:cNvSpPr/>
          <p:nvPr/>
        </p:nvSpPr>
        <p:spPr>
          <a:xfrm>
            <a:off x="6780213" y="5248275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6" name="Line 118"/>
          <p:cNvSpPr/>
          <p:nvPr/>
        </p:nvSpPr>
        <p:spPr>
          <a:xfrm>
            <a:off x="6780213" y="5891213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7" name="Line 119"/>
          <p:cNvSpPr/>
          <p:nvPr/>
        </p:nvSpPr>
        <p:spPr>
          <a:xfrm>
            <a:off x="7310438" y="40401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8" name="Line 120"/>
          <p:cNvSpPr/>
          <p:nvPr/>
        </p:nvSpPr>
        <p:spPr>
          <a:xfrm>
            <a:off x="7839075" y="40401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9" name="Line 121"/>
          <p:cNvSpPr/>
          <p:nvPr/>
        </p:nvSpPr>
        <p:spPr>
          <a:xfrm>
            <a:off x="8369300" y="40401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40" name="Line 122"/>
          <p:cNvSpPr/>
          <p:nvPr/>
        </p:nvSpPr>
        <p:spPr>
          <a:xfrm>
            <a:off x="6321425" y="40401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41" name="Line 123"/>
          <p:cNvSpPr/>
          <p:nvPr/>
        </p:nvSpPr>
        <p:spPr>
          <a:xfrm>
            <a:off x="5754688" y="40401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42" name="Line 124"/>
          <p:cNvSpPr/>
          <p:nvPr/>
        </p:nvSpPr>
        <p:spPr>
          <a:xfrm>
            <a:off x="5154613" y="40401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043" name="Group 150"/>
          <p:cNvGrpSpPr/>
          <p:nvPr/>
        </p:nvGrpSpPr>
        <p:grpSpPr>
          <a:xfrm>
            <a:off x="4764088" y="1585913"/>
            <a:ext cx="4351337" cy="4949825"/>
            <a:chOff x="3001" y="735"/>
            <a:chExt cx="2741" cy="3118"/>
          </a:xfrm>
          <a:noFill/>
        </p:grpSpPr>
        <p:sp>
          <p:nvSpPr>
            <p:cNvPr id="1058" name="Text Box 110"/>
            <p:cNvSpPr txBox="1"/>
            <p:nvPr/>
          </p:nvSpPr>
          <p:spPr>
            <a:xfrm>
              <a:off x="5565" y="2322"/>
              <a:ext cx="177" cy="233"/>
            </a:xfrm>
            <a:prstGeom prst="rect">
              <a:avLst/>
            </a:prstGeom>
            <a:grp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x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59" name="Line 111"/>
            <p:cNvSpPr/>
            <p:nvPr/>
          </p:nvSpPr>
          <p:spPr>
            <a:xfrm flipV="1">
              <a:off x="4293" y="735"/>
              <a:ext cx="0" cy="3118"/>
            </a:xfrm>
            <a:prstGeom prst="line">
              <a:avLst/>
            </a:prstGeom>
            <a:grp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60" name="Line 112"/>
            <p:cNvSpPr/>
            <p:nvPr/>
          </p:nvSpPr>
          <p:spPr>
            <a:xfrm>
              <a:off x="3001" y="2307"/>
              <a:ext cx="2694" cy="0"/>
            </a:xfrm>
            <a:prstGeom prst="line">
              <a:avLst/>
            </a:prstGeom>
            <a:grp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61" name="Text Box 125"/>
            <p:cNvSpPr txBox="1"/>
            <p:nvPr/>
          </p:nvSpPr>
          <p:spPr>
            <a:xfrm>
              <a:off x="4262" y="2305"/>
              <a:ext cx="200" cy="233"/>
            </a:xfrm>
            <a:prstGeom prst="rect">
              <a:avLst/>
            </a:prstGeom>
            <a:grpFill/>
            <a:ln w="28575" cap="flat" cmpd="sng">
              <a:solidFill>
                <a:srgbClr val="FFCC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O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44" name="Text Box 126"/>
          <p:cNvSpPr txBox="1"/>
          <p:nvPr/>
        </p:nvSpPr>
        <p:spPr>
          <a:xfrm>
            <a:off x="6494463" y="1466850"/>
            <a:ext cx="280987" cy="369888"/>
          </a:xfrm>
          <a:prstGeom prst="rect">
            <a:avLst/>
          </a:prstGeom>
          <a:noFill/>
          <a:ln w="2857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y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45" name="Freeform 127"/>
          <p:cNvSpPr/>
          <p:nvPr/>
        </p:nvSpPr>
        <p:spPr>
          <a:xfrm>
            <a:off x="6553200" y="1851025"/>
            <a:ext cx="2044700" cy="4567238"/>
          </a:xfrm>
          <a:custGeom>
            <a:avLst/>
            <a:gdLst>
              <a:gd name="txL" fmla="*/ 0 w 1288"/>
              <a:gd name="txT" fmla="*/ 0 h 2877"/>
              <a:gd name="txR" fmla="*/ 1288 w 1288"/>
              <a:gd name="txB" fmla="*/ 2877 h 2877"/>
            </a:gdLst>
            <a:ahLst/>
            <a:cxnLst>
              <a:cxn ang="0">
                <a:pos x="2147483647" y="0"/>
              </a:cxn>
              <a:cxn ang="0">
                <a:pos x="0" y="2147483647"/>
              </a:cxn>
            </a:cxnLst>
            <a:rect l="txL" t="txT" r="txR" b="txB"/>
            <a:pathLst>
              <a:path w="1288" h="2877">
                <a:moveTo>
                  <a:pt x="1288" y="0"/>
                </a:moveTo>
                <a:lnTo>
                  <a:pt x="0" y="2877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046" name="Freeform 128"/>
          <p:cNvSpPr/>
          <p:nvPr/>
        </p:nvSpPr>
        <p:spPr>
          <a:xfrm>
            <a:off x="5445125" y="1458913"/>
            <a:ext cx="1981200" cy="4668837"/>
          </a:xfrm>
          <a:custGeom>
            <a:avLst/>
            <a:gdLst>
              <a:gd name="txL" fmla="*/ 0 w 1248"/>
              <a:gd name="txT" fmla="*/ 0 h 2941"/>
              <a:gd name="txR" fmla="*/ 1248 w 1248"/>
              <a:gd name="txB" fmla="*/ 2941 h 2941"/>
            </a:gdLst>
            <a:ahLst/>
            <a:cxnLst>
              <a:cxn ang="0">
                <a:pos x="0" y="2147483647"/>
              </a:cxn>
              <a:cxn ang="0">
                <a:pos x="2147483647" y="0"/>
              </a:cxn>
            </a:cxnLst>
            <a:rect l="txL" t="txT" r="txR" b="txB"/>
            <a:pathLst>
              <a:path w="1248" h="2941">
                <a:moveTo>
                  <a:pt x="0" y="2941"/>
                </a:moveTo>
                <a:lnTo>
                  <a:pt x="1248" y="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047" name="Text Box 133"/>
          <p:cNvSpPr txBox="1"/>
          <p:nvPr/>
        </p:nvSpPr>
        <p:spPr>
          <a:xfrm rot="-3861515">
            <a:off x="4887913" y="5430838"/>
            <a:ext cx="12287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y</a:t>
            </a:r>
            <a:r>
              <a:rPr lang="en-US" altLang="en-US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en-US" b="1" i="1" dirty="0">
                <a:latin typeface="Times New Roman" panose="02020603050405020304" pitchFamily="18" charset="0"/>
              </a:rPr>
              <a:t> = 2x + 2</a:t>
            </a:r>
            <a:endParaRPr lang="en-US" altLang="en-US" b="1" i="1" dirty="0">
              <a:latin typeface="Times New Roman" panose="02020603050405020304" pitchFamily="18" charset="0"/>
            </a:endParaRPr>
          </a:p>
        </p:txBody>
      </p:sp>
      <p:sp>
        <p:nvSpPr>
          <p:cNvPr id="1048" name="Text Box 134"/>
          <p:cNvSpPr txBox="1"/>
          <p:nvPr/>
        </p:nvSpPr>
        <p:spPr>
          <a:xfrm rot="-3865214">
            <a:off x="7594600" y="2009775"/>
            <a:ext cx="13446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y</a:t>
            </a:r>
            <a:r>
              <a:rPr lang="en-US" altLang="en-US" baseline="-25000" dirty="0"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</a:rPr>
              <a:t> = 2x - 3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49" name="Text Box 136"/>
          <p:cNvSpPr txBox="1"/>
          <p:nvPr/>
        </p:nvSpPr>
        <p:spPr>
          <a:xfrm>
            <a:off x="6532563" y="2695575"/>
            <a:ext cx="3444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2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50" name="Text Box 137"/>
          <p:cNvSpPr txBox="1"/>
          <p:nvPr/>
        </p:nvSpPr>
        <p:spPr>
          <a:xfrm>
            <a:off x="5954713" y="3749675"/>
            <a:ext cx="4619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- 1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51" name="Text Box 138"/>
          <p:cNvSpPr txBox="1"/>
          <p:nvPr/>
        </p:nvSpPr>
        <p:spPr>
          <a:xfrm>
            <a:off x="6799263" y="5670550"/>
            <a:ext cx="3841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-3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26" name="Object 139"/>
          <p:cNvGraphicFramePr>
            <a:graphicFrameLocks noChangeAspect="1"/>
          </p:cNvGraphicFramePr>
          <p:nvPr/>
        </p:nvGraphicFramePr>
        <p:xfrm>
          <a:off x="7470775" y="41656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33350" imgH="394970" progId="Equation.3">
                  <p:embed/>
                </p:oleObj>
              </mc:Choice>
              <mc:Fallback>
                <p:oleObj name="" r:id="rId1" imgW="133350" imgH="39497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470775" y="4165600"/>
                        <a:ext cx="1524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2" name="Text Box 148"/>
          <p:cNvSpPr txBox="1"/>
          <p:nvPr/>
        </p:nvSpPr>
        <p:spPr>
          <a:xfrm>
            <a:off x="7181850" y="3711575"/>
            <a:ext cx="46196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1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53" name="Text Box 149"/>
          <p:cNvSpPr txBox="1"/>
          <p:nvPr/>
        </p:nvSpPr>
        <p:spPr>
          <a:xfrm>
            <a:off x="5561013" y="3713163"/>
            <a:ext cx="4984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-2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54" name="Rectangle 51"/>
          <p:cNvSpPr/>
          <p:nvPr/>
        </p:nvSpPr>
        <p:spPr>
          <a:xfrm>
            <a:off x="3314700" y="87313"/>
            <a:ext cx="2230438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dirty="0">
                <a:solidFill>
                  <a:srgbClr val="000099"/>
                </a:solidFill>
                <a:latin typeface=".VnTimeH" panose="020B7200000000000000" pitchFamily="34" charset="0"/>
              </a:rPr>
              <a:t>KiÓm tra bµi cò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055" name="Rectangle 52"/>
          <p:cNvSpPr/>
          <p:nvPr/>
        </p:nvSpPr>
        <p:spPr>
          <a:xfrm>
            <a:off x="0" y="609600"/>
            <a:ext cx="89776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lang="en-US" b="1" dirty="0">
                <a:latin typeface=".VnArial" panose="020B7200000000000000" pitchFamily="34" charset="0"/>
              </a:rPr>
              <a:t>	</a:t>
            </a:r>
            <a:r>
              <a:rPr b="1" dirty="0">
                <a:latin typeface=".VnArial" panose="020B7200000000000000" pitchFamily="34" charset="0"/>
              </a:rPr>
              <a:t>VÏ trªn cïng mét mÆt ph¼ng to¹ ®é đồ thj của 2 h</a:t>
            </a:r>
            <a:r>
              <a:rPr lang="en-US" b="1" dirty="0">
                <a:latin typeface=".VnArial" panose="020B7200000000000000" pitchFamily="34" charset="0"/>
              </a:rPr>
              <a:t>àm</a:t>
            </a:r>
            <a:r>
              <a:rPr b="1" dirty="0">
                <a:latin typeface=".VnArial" panose="020B7200000000000000" pitchFamily="34" charset="0"/>
              </a:rPr>
              <a:t>m số sau:</a:t>
            </a:r>
            <a:endParaRPr b="1" dirty="0">
              <a:latin typeface=".VnArial" panose="020B7200000000000000" pitchFamily="34" charset="0"/>
            </a:endParaRPr>
          </a:p>
          <a:p>
            <a:pPr algn="just"/>
            <a:r>
              <a:rPr b="1" dirty="0">
                <a:latin typeface=".VnArial" panose="020B7200000000000000" pitchFamily="34" charset="0"/>
              </a:rPr>
              <a:t> </a:t>
            </a:r>
            <a:r>
              <a:rPr lang="en-US" b="1" dirty="0">
                <a:latin typeface=".VnArial" panose="020B7200000000000000" pitchFamily="34" charset="0"/>
              </a:rPr>
              <a:t>	</a:t>
            </a:r>
            <a:r>
              <a:rPr b="1" dirty="0">
                <a:latin typeface=".VnArial" panose="020B7200000000000000" pitchFamily="34" charset="0"/>
              </a:rPr>
              <a:t>y = 2x + </a:t>
            </a:r>
            <a:r>
              <a:rPr lang="en-US" b="1" dirty="0">
                <a:latin typeface=".VnArial" panose="020B7200000000000000" pitchFamily="34" charset="0"/>
              </a:rPr>
              <a:t>2</a:t>
            </a:r>
            <a:r>
              <a:rPr b="1" dirty="0">
                <a:latin typeface=".VnArial" panose="020B7200000000000000" pitchFamily="34" charset="0"/>
              </a:rPr>
              <a:t> vµ y = 2x - </a:t>
            </a:r>
            <a:r>
              <a:rPr lang="en-US" b="1" dirty="0">
                <a:latin typeface=".VnArial" panose="020B7200000000000000" pitchFamily="34" charset="0"/>
              </a:rPr>
              <a:t>3</a:t>
            </a:r>
            <a:r>
              <a:rPr b="1" dirty="0">
                <a:latin typeface=".VnArial" panose="020B7200000000000000" pitchFamily="34" charset="0"/>
              </a:rPr>
              <a:t> </a:t>
            </a:r>
            <a:endParaRPr b="1" dirty="0">
              <a:latin typeface=".VnArial" panose="020B7200000000000000" pitchFamily="34" charset="0"/>
            </a:endParaRPr>
          </a:p>
        </p:txBody>
      </p:sp>
      <p:sp>
        <p:nvSpPr>
          <p:cNvPr id="1056" name="Rectangle 53"/>
          <p:cNvSpPr/>
          <p:nvPr/>
        </p:nvSpPr>
        <p:spPr>
          <a:xfrm>
            <a:off x="0" y="1600200"/>
            <a:ext cx="457200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dirty="0">
                <a:solidFill>
                  <a:srgbClr val="FF0000"/>
                </a:solidFill>
                <a:latin typeface=".VnArial" panose="020B7200000000000000" pitchFamily="34" charset="0"/>
              </a:rPr>
              <a:t>Giải:</a:t>
            </a:r>
            <a:r>
              <a:rPr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Vẽ đồ thị h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số y = 2x +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x = 0 =&gt; y =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được A(0;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y = 0 =&gt; x = -1 ta được B(-1;0)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đường thẳng đi qua 2 điểm A v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ta được đồ thị h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số y = 2x +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57" name="Rectangle 54"/>
          <p:cNvSpPr/>
          <p:nvPr/>
        </p:nvSpPr>
        <p:spPr>
          <a:xfrm>
            <a:off x="0" y="3200400"/>
            <a:ext cx="457200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Vẽ đồ thị h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số y = 2x -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x = 0 =&gt; y = -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được C(0;-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y = 0 =&gt; x = 1,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được D(1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;0)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đường thẳng đi qua 2 điểm C v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ta được đồ thị h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số y = 2x  -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6915785" y="2691130"/>
            <a:ext cx="4229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</a:t>
            </a:r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6224270" y="4165600"/>
            <a:ext cx="4229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B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7623175" y="4081780"/>
            <a:ext cx="4229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D</a:t>
            </a: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6352540" y="5523230"/>
            <a:ext cx="4229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" grpId="0"/>
      <p:bldP spid="1057" grpId="0"/>
      <p:bldP spid="1028" grpId="0"/>
      <p:bldP spid="1029" grpId="0"/>
      <p:bldP spid="1030" grpId="0"/>
      <p:bldP spid="1044" grpId="0" animBg="1"/>
      <p:bldP spid="1045" grpId="0" animBg="1"/>
      <p:bldP spid="1046" grpId="0" animBg="1"/>
      <p:bldP spid="1047" grpId="0"/>
      <p:bldP spid="1048" grpId="0"/>
      <p:bldP spid="1049" grpId="0"/>
      <p:bldP spid="1050" grpId="0"/>
      <p:bldP spid="1051" grpId="0"/>
      <p:bldP spid="1052" grpId="0"/>
      <p:bldP spid="1053" grpId="0"/>
      <p:bldP spid="2" grpId="0"/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57" name="Line 2"/>
          <p:cNvSpPr/>
          <p:nvPr/>
        </p:nvSpPr>
        <p:spPr>
          <a:xfrm>
            <a:off x="4610100" y="625475"/>
            <a:ext cx="0" cy="62325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9" name="Text Box 37"/>
          <p:cNvSpPr txBox="1"/>
          <p:nvPr/>
        </p:nvSpPr>
        <p:spPr>
          <a:xfrm>
            <a:off x="193675" y="1163638"/>
            <a:ext cx="1114425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Ví dụ 1</a:t>
            </a:r>
            <a:endParaRPr lang="en-US" altLang="en-US" sz="20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6160" name="Rectangle 38" descr="Stationery"/>
          <p:cNvSpPr/>
          <p:nvPr/>
        </p:nvSpPr>
        <p:spPr>
          <a:xfrm>
            <a:off x="77788" y="1316038"/>
            <a:ext cx="4879975" cy="15367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000" dirty="0">
                <a:latin typeface="Times New Roman" panose="02020603050405020304" pitchFamily="18" charset="0"/>
              </a:rPr>
              <a:t>Cho hàm số   y = 3x + 2                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r>
              <a:rPr lang="en-US" altLang="en-US" sz="2000" dirty="0">
                <a:latin typeface="Times New Roman" panose="02020603050405020304" pitchFamily="18" charset="0"/>
              </a:rPr>
              <a:t>a) Vẽ đồ thị của hàm số.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r>
              <a:rPr lang="en-US" altLang="en-US" sz="2000" dirty="0">
                <a:latin typeface="Times New Roman" panose="02020603050405020304" pitchFamily="18" charset="0"/>
              </a:rPr>
              <a:t>b) Tính góc tạo bởi đường thẳng y = 3x+ 2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r>
              <a:rPr lang="en-US" altLang="en-US" sz="2000" dirty="0">
                <a:latin typeface="Times New Roman" panose="02020603050405020304" pitchFamily="18" charset="0"/>
              </a:rPr>
              <a:t>       và trục Ox (làm tròn đến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phút).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6161" name="Text Box 44"/>
          <p:cNvSpPr txBox="1"/>
          <p:nvPr/>
        </p:nvSpPr>
        <p:spPr>
          <a:xfrm>
            <a:off x="8181975" y="2622550"/>
            <a:ext cx="4222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31150" name="Text Box 78"/>
          <p:cNvSpPr txBox="1"/>
          <p:nvPr/>
        </p:nvSpPr>
        <p:spPr>
          <a:xfrm>
            <a:off x="0" y="4235450"/>
            <a:ext cx="412051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Tam giác </a:t>
            </a:r>
            <a:r>
              <a:rPr lang="en-US" altLang="en-US" sz="2000" dirty="0">
                <a:latin typeface="Times New Roman" panose="02020603050405020304" pitchFamily="18" charset="0"/>
                <a:sym typeface="Wingdings 3" pitchFamily="18" charset="2"/>
              </a:rPr>
              <a:t>ABO vuông tại O nên ta có: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31179" name="Text Box 107"/>
          <p:cNvSpPr txBox="1"/>
          <p:nvPr/>
        </p:nvSpPr>
        <p:spPr>
          <a:xfrm>
            <a:off x="8258175" y="3044825"/>
            <a:ext cx="3048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x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31180" name="Line 108"/>
          <p:cNvSpPr/>
          <p:nvPr/>
        </p:nvSpPr>
        <p:spPr>
          <a:xfrm flipH="1" flipV="1">
            <a:off x="6607175" y="779463"/>
            <a:ext cx="33338" cy="3225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1181" name="Line 109"/>
          <p:cNvSpPr/>
          <p:nvPr/>
        </p:nvSpPr>
        <p:spPr>
          <a:xfrm flipV="1">
            <a:off x="4956175" y="3121025"/>
            <a:ext cx="3609975" cy="396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1182" name="Line 110"/>
          <p:cNvSpPr/>
          <p:nvPr/>
        </p:nvSpPr>
        <p:spPr>
          <a:xfrm>
            <a:off x="6573838" y="2584450"/>
            <a:ext cx="76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3" name="Line 111"/>
          <p:cNvSpPr/>
          <p:nvPr/>
        </p:nvSpPr>
        <p:spPr>
          <a:xfrm>
            <a:off x="6573838" y="2046288"/>
            <a:ext cx="76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4" name="Line 112"/>
          <p:cNvSpPr/>
          <p:nvPr/>
        </p:nvSpPr>
        <p:spPr>
          <a:xfrm>
            <a:off x="6573838" y="1508125"/>
            <a:ext cx="76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5" name="Line 113"/>
          <p:cNvSpPr/>
          <p:nvPr/>
        </p:nvSpPr>
        <p:spPr>
          <a:xfrm>
            <a:off x="6592888" y="3697288"/>
            <a:ext cx="76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8" name="Line 116"/>
          <p:cNvSpPr/>
          <p:nvPr/>
        </p:nvSpPr>
        <p:spPr>
          <a:xfrm>
            <a:off x="7221538" y="310197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9" name="Line 117"/>
          <p:cNvSpPr/>
          <p:nvPr/>
        </p:nvSpPr>
        <p:spPr>
          <a:xfrm>
            <a:off x="7797800" y="310197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0" name="Line 118"/>
          <p:cNvSpPr/>
          <p:nvPr/>
        </p:nvSpPr>
        <p:spPr>
          <a:xfrm>
            <a:off x="8374063" y="310197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1" name="Line 119"/>
          <p:cNvSpPr/>
          <p:nvPr/>
        </p:nvSpPr>
        <p:spPr>
          <a:xfrm>
            <a:off x="6070600" y="312102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2" name="Line 120"/>
          <p:cNvSpPr/>
          <p:nvPr/>
        </p:nvSpPr>
        <p:spPr>
          <a:xfrm>
            <a:off x="5532438" y="312102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4" name="Text Box 122"/>
          <p:cNvSpPr txBox="1"/>
          <p:nvPr/>
        </p:nvSpPr>
        <p:spPr>
          <a:xfrm>
            <a:off x="6573838" y="3121025"/>
            <a:ext cx="3460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O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31195" name="Text Box 123"/>
          <p:cNvSpPr txBox="1"/>
          <p:nvPr/>
        </p:nvSpPr>
        <p:spPr>
          <a:xfrm>
            <a:off x="6338888" y="741363"/>
            <a:ext cx="3048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y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31196" name="Line 124"/>
          <p:cNvSpPr/>
          <p:nvPr/>
        </p:nvSpPr>
        <p:spPr>
          <a:xfrm flipV="1">
            <a:off x="5762625" y="931863"/>
            <a:ext cx="1228725" cy="3687762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9" name="Text Box 127"/>
          <p:cNvSpPr txBox="1">
            <a:spLocks noChangeArrowheads="1"/>
          </p:cNvSpPr>
          <p:nvPr/>
        </p:nvSpPr>
        <p:spPr bwMode="auto">
          <a:xfrm rot="-69074158">
            <a:off x="4910138" y="3590925"/>
            <a:ext cx="19494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en-US" sz="2000" kern="1200" cap="none" spc="0" normalizeH="0" baseline="0" noProof="0">
                <a:latin typeface="Times New Roman" panose="02020603050405020304" pitchFamily="18" charset="0"/>
                <a:ea typeface="+mn-ea"/>
                <a:cs typeface="+mn-cs"/>
              </a:rPr>
              <a:t>y = 3x + 2</a:t>
            </a:r>
            <a:endParaRPr kumimoji="0" lang="en-US" altLang="en-US" sz="2000" kern="1200" cap="none" spc="0" normalizeH="0" baseline="0" noProof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01" name="Text Box 129"/>
          <p:cNvSpPr txBox="1">
            <a:spLocks noChangeArrowheads="1"/>
          </p:cNvSpPr>
          <p:nvPr/>
        </p:nvSpPr>
        <p:spPr bwMode="auto">
          <a:xfrm>
            <a:off x="6646863" y="1816100"/>
            <a:ext cx="30638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algn="ctr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endParaRPr kumimoji="0" lang="en-US" altLang="en-US" kern="1200" cap="none" spc="0" normalizeH="0" baseline="0" noProof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04" name="Arc 132"/>
          <p:cNvSpPr/>
          <p:nvPr/>
        </p:nvSpPr>
        <p:spPr>
          <a:xfrm>
            <a:off x="6300788" y="2970213"/>
            <a:ext cx="114300" cy="190500"/>
          </a:xfrm>
          <a:custGeom>
            <a:avLst/>
            <a:gdLst>
              <a:gd name="txL" fmla="*/ 0 w 21600"/>
              <a:gd name="txT" fmla="*/ 0 h 38721"/>
              <a:gd name="txR" fmla="*/ 21600 w 21600"/>
              <a:gd name="txB" fmla="*/ 38721 h 38721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600" h="38721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306"/>
                  <a:pt x="18485" y="34631"/>
                  <a:pt x="13169" y="38720"/>
                </a:cubicBezTo>
              </a:path>
              <a:path w="21600" h="38721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306"/>
                  <a:pt x="18485" y="34631"/>
                  <a:pt x="13169" y="3872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31206" name="Text Box 134"/>
          <p:cNvSpPr txBox="1">
            <a:spLocks noChangeArrowheads="1"/>
          </p:cNvSpPr>
          <p:nvPr/>
        </p:nvSpPr>
        <p:spPr bwMode="auto">
          <a:xfrm>
            <a:off x="5954713" y="2832100"/>
            <a:ext cx="46037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algn="ctr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endParaRPr kumimoji="0" lang="en-US" altLang="en-US" kern="1200" cap="none" spc="0" normalizeH="0" baseline="0" noProof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08" name="Text Box 136"/>
          <p:cNvSpPr txBox="1">
            <a:spLocks noChangeArrowheads="1"/>
          </p:cNvSpPr>
          <p:nvPr/>
        </p:nvSpPr>
        <p:spPr bwMode="auto">
          <a:xfrm>
            <a:off x="6184900" y="1795463"/>
            <a:ext cx="46037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algn="ctr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kern="1200" cap="none" spc="0" normalizeH="0" baseline="0" noProof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09" name="Text Box 137"/>
          <p:cNvSpPr txBox="1"/>
          <p:nvPr/>
        </p:nvSpPr>
        <p:spPr>
          <a:xfrm>
            <a:off x="6338888" y="2794000"/>
            <a:ext cx="3460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altLang="en-US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5" name="Text Box 140"/>
          <p:cNvSpPr txBox="1"/>
          <p:nvPr/>
        </p:nvSpPr>
        <p:spPr>
          <a:xfrm>
            <a:off x="1614488" y="2647950"/>
            <a:ext cx="12287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000" u="sng" dirty="0">
                <a:latin typeface="Times New Roman" panose="02020603050405020304" pitchFamily="18" charset="0"/>
              </a:rPr>
              <a:t>Giải</a:t>
            </a:r>
            <a:endParaRPr lang="en-US" altLang="en-US" sz="2000" u="sng" dirty="0">
              <a:latin typeface="Times New Roman" panose="02020603050405020304" pitchFamily="18" charset="0"/>
            </a:endParaRPr>
          </a:p>
        </p:txBody>
      </p:sp>
      <p:graphicFrame>
        <p:nvGraphicFramePr>
          <p:cNvPr id="6146" name="Object 146"/>
          <p:cNvGraphicFramePr>
            <a:graphicFrameLocks noChangeAspect="1"/>
          </p:cNvGraphicFramePr>
          <p:nvPr/>
        </p:nvGraphicFramePr>
        <p:xfrm>
          <a:off x="3016250" y="19780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114300" imgH="177800" progId="Equation.DSMT4">
                  <p:embed/>
                </p:oleObj>
              </mc:Choice>
              <mc:Fallback>
                <p:oleObj name="" r:id="rId1" imgW="114300" imgH="177800" progId="Equation.DSMT4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16250" y="1978025"/>
                        <a:ext cx="114300" cy="177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20" name="Object 148"/>
          <p:cNvGraphicFramePr>
            <a:graphicFrameLocks noChangeAspect="1"/>
          </p:cNvGraphicFramePr>
          <p:nvPr/>
        </p:nvGraphicFramePr>
        <p:xfrm>
          <a:off x="2492375" y="6078538"/>
          <a:ext cx="1389063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3" imgW="774065" imgH="165100" progId="Equation.DSMT4">
                  <p:embed/>
                </p:oleObj>
              </mc:Choice>
              <mc:Fallback>
                <p:oleObj name="" r:id="rId3" imgW="774065" imgH="165100" progId="Equation.DSMT4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2375" y="6078538"/>
                        <a:ext cx="1389063" cy="296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233" name="Text Box 161"/>
          <p:cNvSpPr txBox="1">
            <a:spLocks noChangeArrowheads="1"/>
          </p:cNvSpPr>
          <p:nvPr/>
        </p:nvSpPr>
        <p:spPr bwMode="auto">
          <a:xfrm>
            <a:off x="-36512" y="2928938"/>
            <a:ext cx="2843213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algn="ctr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Vẽ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đồ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thị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hàm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en-US" altLang="en-US" sz="2000" kern="1200" cap="none" spc="0" normalizeH="0" baseline="0" noProof="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34" name="Text Box 162"/>
          <p:cNvSpPr txBox="1">
            <a:spLocks noChangeArrowheads="1"/>
          </p:cNvSpPr>
          <p:nvPr/>
        </p:nvSpPr>
        <p:spPr bwMode="auto">
          <a:xfrm>
            <a:off x="76200" y="3236913"/>
            <a:ext cx="4762500" cy="70675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b)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Tính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góc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tạo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bởi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đường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thẳng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y = 3x + </a:t>
            </a:r>
            <a:r>
              <a:rPr kumimoji="0" lang="en-US" altLang="en-US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2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trục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Ox</a:t>
            </a:r>
            <a:endParaRPr kumimoji="0" lang="en-US" altLang="en-US" sz="20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38" name="Text Box 166"/>
          <p:cNvSpPr txBox="1">
            <a:spLocks noChangeArrowheads="1"/>
          </p:cNvSpPr>
          <p:nvPr/>
        </p:nvSpPr>
        <p:spPr bwMode="auto">
          <a:xfrm>
            <a:off x="4764088" y="4887913"/>
            <a:ext cx="4262438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kern="1200" cap="none" spc="0" normalizeH="0" baseline="0" noProof="0">
                <a:latin typeface="Times New Roman" panose="02020603050405020304" pitchFamily="18" charset="0"/>
                <a:ea typeface="+mn-ea"/>
                <a:cs typeface="+mn-cs"/>
              </a:rPr>
              <a:t>Gọi </a:t>
            </a:r>
            <a:r>
              <a:rPr kumimoji="0" lang="el-GR" altLang="en-US" sz="2000" kern="1200" cap="none" spc="0" normalizeH="0" baseline="0" noProof="0">
                <a:latin typeface="Times New Roman" panose="02020603050405020304" pitchFamily="18" charset="0"/>
                <a:ea typeface="+mn-ea"/>
                <a:cs typeface="+mn-cs"/>
              </a:rPr>
              <a:t>α</a:t>
            </a:r>
            <a:r>
              <a:rPr kumimoji="0" lang="en-US" altLang="en-US" sz="2000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là góc tạo bởi đ</a:t>
            </a:r>
            <a:r>
              <a:rPr kumimoji="0" lang="en-US" altLang="en-US" sz="2000" kern="1200" cap="none" spc="0" normalizeH="0" baseline="0" noProof="0">
                <a:latin typeface="Times New Roman" panose="02020603050405020304" pitchFamily="18" charset="0"/>
                <a:ea typeface="+mn-ea"/>
                <a:cs typeface="+mn-cs"/>
              </a:rPr>
              <a:t>ường thẳng          y = ax + b  với trục ox </a:t>
            </a:r>
            <a:endParaRPr kumimoji="0" lang="en-US" altLang="en-US" sz="2000" kern="1200" cap="none" spc="0" normalizeH="0" baseline="0" noProof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39" name="Text Box 167"/>
          <p:cNvSpPr txBox="1">
            <a:spLocks noChangeArrowheads="1"/>
          </p:cNvSpPr>
          <p:nvPr/>
        </p:nvSpPr>
        <p:spPr bwMode="auto">
          <a:xfrm>
            <a:off x="4918075" y="5618163"/>
            <a:ext cx="4149725" cy="8636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hlink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NX: </a:t>
            </a:r>
            <a:r>
              <a:rPr kumimoji="0" lang="en-US" altLang="en-US" sz="2000" kern="1200" cap="none" spc="0" normalizeH="0" baseline="0" noProof="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2000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a &gt; 0</a:t>
            </a:r>
            <a:r>
              <a:rPr kumimoji="0" lang="en-US" altLang="en-US" sz="2000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ta </a:t>
            </a:r>
            <a:r>
              <a:rPr kumimoji="0" lang="en-US" altLang="en-US" sz="2000" kern="1200" cap="none" spc="0" normalizeH="0" baseline="0" noProof="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2000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tan</a:t>
            </a:r>
            <a:r>
              <a:rPr kumimoji="0" lang="en-US" altLang="en-US" sz="20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</a:t>
            </a:r>
            <a:r>
              <a:rPr kumimoji="0" lang="en-US" altLang="en-US" sz="2000" b="1" i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= </a:t>
            </a:r>
            <a:r>
              <a:rPr kumimoji="0" lang="en-US" altLang="en-US" sz="2000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a. </a:t>
            </a:r>
            <a:endParaRPr kumimoji="0" lang="en-US" altLang="en-US" sz="2000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Dùng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máy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ta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tính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được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 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.</a:t>
            </a:r>
            <a:endParaRPr kumimoji="0" lang="en-US" altLang="en-US" sz="20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graphicFrame>
        <p:nvGraphicFramePr>
          <p:cNvPr id="6148" name="Object 17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5" imgW="114300" imgH="215900" progId="Equation.3">
                  <p:embed/>
                </p:oleObj>
              </mc:Choice>
              <mc:Fallback>
                <p:oleObj name="" r:id="rId5" imgW="114300" imgH="215900" progId="Equation.3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46" name="Object 174"/>
          <p:cNvGraphicFramePr>
            <a:graphicFrameLocks noChangeAspect="1"/>
          </p:cNvGraphicFramePr>
          <p:nvPr/>
        </p:nvGraphicFramePr>
        <p:xfrm>
          <a:off x="6184900" y="3160713"/>
          <a:ext cx="3841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7" imgW="254000" imgH="393700" progId="Equation.3">
                  <p:embed/>
                </p:oleObj>
              </mc:Choice>
              <mc:Fallback>
                <p:oleObj name="" r:id="rId7" imgW="254000" imgH="393700" progId="Equation.3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84900" y="3160713"/>
                        <a:ext cx="384175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58" name="Object 186"/>
          <p:cNvGraphicFramePr>
            <a:graphicFrameLocks noChangeAspect="1"/>
          </p:cNvGraphicFramePr>
          <p:nvPr/>
        </p:nvGraphicFramePr>
        <p:xfrm>
          <a:off x="1268413" y="4005263"/>
          <a:ext cx="730250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9" imgW="266700" imgH="139700" progId="Equation.3">
                  <p:embed/>
                </p:oleObj>
              </mc:Choice>
              <mc:Fallback>
                <p:oleObj name="" r:id="rId9" imgW="266700" imgH="139700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68413" y="4005263"/>
                        <a:ext cx="730250" cy="258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77" name="Object 205"/>
          <p:cNvGraphicFramePr>
            <a:graphicFrameLocks noChangeAspect="1"/>
          </p:cNvGraphicFramePr>
          <p:nvPr/>
        </p:nvGraphicFramePr>
        <p:xfrm>
          <a:off x="385763" y="4695825"/>
          <a:ext cx="8445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1" imgW="482600" imgH="165100" progId="Equation.3">
                  <p:embed/>
                </p:oleObj>
              </mc:Choice>
              <mc:Fallback>
                <p:oleObj name="" r:id="rId11" imgW="482600" imgH="165100" progId="Equation.3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5763" y="4695825"/>
                        <a:ext cx="844550" cy="319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78" name="Object 206"/>
          <p:cNvGraphicFramePr>
            <a:graphicFrameLocks noChangeAspect="1"/>
          </p:cNvGraphicFramePr>
          <p:nvPr/>
        </p:nvGraphicFramePr>
        <p:xfrm>
          <a:off x="1230313" y="4543425"/>
          <a:ext cx="7302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3" imgW="393700" imgH="393700" progId="Equation.3">
                  <p:embed/>
                </p:oleObj>
              </mc:Choice>
              <mc:Fallback>
                <p:oleObj name="" r:id="rId13" imgW="393700" imgH="393700" progId="Equation.3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30313" y="4543425"/>
                        <a:ext cx="730250" cy="576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79" name="Object 207"/>
          <p:cNvGraphicFramePr>
            <a:graphicFrameLocks noChangeAspect="1"/>
          </p:cNvGraphicFramePr>
          <p:nvPr/>
        </p:nvGraphicFramePr>
        <p:xfrm>
          <a:off x="1962150" y="4581525"/>
          <a:ext cx="38258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5" imgW="177800" imgH="583565" progId="Equation.3">
                  <p:embed/>
                </p:oleObj>
              </mc:Choice>
              <mc:Fallback>
                <p:oleObj name="" r:id="rId15" imgW="177800" imgH="583565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62150" y="4581525"/>
                        <a:ext cx="382588" cy="7286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280" name="Text Box 208"/>
          <p:cNvSpPr txBox="1"/>
          <p:nvPr/>
        </p:nvSpPr>
        <p:spPr>
          <a:xfrm>
            <a:off x="2344738" y="4637088"/>
            <a:ext cx="484187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en-US" dirty="0">
                <a:latin typeface="Times New Roman" panose="02020603050405020304" pitchFamily="18" charset="0"/>
              </a:rPr>
              <a:t>= 3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31281" name="Object 209"/>
          <p:cNvGraphicFramePr>
            <a:graphicFrameLocks noChangeAspect="1"/>
          </p:cNvGraphicFramePr>
          <p:nvPr/>
        </p:nvGraphicFramePr>
        <p:xfrm>
          <a:off x="269875" y="5233988"/>
          <a:ext cx="11525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7" imgW="444500" imgH="152400" progId="Equation.3">
                  <p:embed/>
                </p:oleObj>
              </mc:Choice>
              <mc:Fallback>
                <p:oleObj name="" r:id="rId17" imgW="444500" imgH="152400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9875" y="5233988"/>
                        <a:ext cx="1152525" cy="3063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282" name="Text Box 210"/>
          <p:cNvSpPr txBox="1"/>
          <p:nvPr/>
        </p:nvSpPr>
        <p:spPr>
          <a:xfrm>
            <a:off x="1417638" y="5195888"/>
            <a:ext cx="839787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/>
            <a:r>
              <a:rPr lang="en-US" altLang="en-US" sz="2000" dirty="0">
                <a:latin typeface="Times New Roman" panose="02020603050405020304" pitchFamily="18" charset="0"/>
              </a:rPr>
              <a:t>71</a:t>
            </a:r>
            <a:r>
              <a:rPr lang="en-US" altLang="en-US" sz="2000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sz="2000" dirty="0">
                <a:latin typeface="Times New Roman" panose="02020603050405020304" pitchFamily="18" charset="0"/>
              </a:rPr>
              <a:t>34</a:t>
            </a:r>
            <a:r>
              <a:rPr lang="en-US" altLang="en-US" sz="2000" baseline="30000" dirty="0">
                <a:latin typeface="Times New Roman" panose="02020603050405020304" pitchFamily="18" charset="0"/>
              </a:rPr>
              <a:t>’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grpSp>
        <p:nvGrpSpPr>
          <p:cNvPr id="4" name="Group 213"/>
          <p:cNvGrpSpPr/>
          <p:nvPr/>
        </p:nvGrpSpPr>
        <p:grpSpPr>
          <a:xfrm>
            <a:off x="876300" y="5810250"/>
            <a:ext cx="1390650" cy="806450"/>
            <a:chOff x="195" y="3660"/>
            <a:chExt cx="876" cy="508"/>
          </a:xfrm>
        </p:grpSpPr>
        <p:graphicFrame>
          <p:nvGraphicFramePr>
            <p:cNvPr id="6155" name="Object 211"/>
            <p:cNvGraphicFramePr>
              <a:graphicFrameLocks noChangeAspect="1"/>
            </p:cNvGraphicFramePr>
            <p:nvPr/>
          </p:nvGraphicFramePr>
          <p:xfrm>
            <a:off x="195" y="3684"/>
            <a:ext cx="750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" r:id="rId19" imgW="584200" imgH="406400" progId="Equation.3">
                    <p:embed/>
                  </p:oleObj>
                </mc:Choice>
                <mc:Fallback>
                  <p:oleObj name="" r:id="rId19" imgW="584200" imgH="406400" progId="Equation.3">
                    <p:embed/>
                    <p:pic>
                      <p:nvPicPr>
                        <p:cNvPr id="0" name="Picture 3090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95" y="3684"/>
                          <a:ext cx="750" cy="42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6" name="Object 212"/>
            <p:cNvGraphicFramePr>
              <a:graphicFrameLocks noChangeAspect="1"/>
            </p:cNvGraphicFramePr>
            <p:nvPr/>
          </p:nvGraphicFramePr>
          <p:xfrm>
            <a:off x="775" y="3660"/>
            <a:ext cx="29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21" imgW="165100" imgH="215900" progId="Equation.3">
                    <p:embed/>
                  </p:oleObj>
                </mc:Choice>
                <mc:Fallback>
                  <p:oleObj name="" r:id="rId21" imgW="165100" imgH="215900" progId="Equation.3">
                    <p:embed/>
                    <p:pic>
                      <p:nvPicPr>
                        <p:cNvPr id="0" name="Picture 3091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75" y="3660"/>
                          <a:ext cx="296" cy="5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81187" y="3916705"/>
            <a:ext cx="701667" cy="378630"/>
          </a:xfrm>
          <a:prstGeom prst="rect">
            <a:avLst/>
          </a:prstGeom>
          <a:blipFill rotWithShape="0">
            <a:blip r:embed="rId23"/>
            <a:stretch>
              <a:fillRect r="-2609"/>
            </a:stretch>
          </a:blip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5" y="6049963"/>
            <a:ext cx="57785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NX:</a:t>
            </a:r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3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3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3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3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3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3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3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3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3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3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3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3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50" grpId="0"/>
      <p:bldP spid="131179" grpId="0"/>
      <p:bldP spid="131194" grpId="0"/>
      <p:bldP spid="131195" grpId="0"/>
      <p:bldP spid="131199" grpId="0"/>
      <p:bldP spid="131201" grpId="0"/>
      <p:bldP spid="131204" grpId="0" animBg="1"/>
      <p:bldP spid="131206" grpId="0"/>
      <p:bldP spid="131208" grpId="0"/>
      <p:bldP spid="131209" grpId="0"/>
      <p:bldP spid="131234" grpId="0" bldLvl="0" animBg="1"/>
      <p:bldP spid="131238" grpId="0"/>
      <p:bldP spid="131239" grpId="0" animBg="1"/>
      <p:bldP spid="131280" grpId="0"/>
      <p:bldP spid="13128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Group 2"/>
          <p:cNvGrpSpPr/>
          <p:nvPr/>
        </p:nvGrpSpPr>
        <p:grpSpPr>
          <a:xfrm>
            <a:off x="347663" y="701675"/>
            <a:ext cx="8334375" cy="1370013"/>
            <a:chOff x="195" y="442"/>
            <a:chExt cx="2346" cy="863"/>
          </a:xfrm>
        </p:grpSpPr>
        <p:sp>
          <p:nvSpPr>
            <p:cNvPr id="7187" name="Text Box 3"/>
            <p:cNvSpPr txBox="1"/>
            <p:nvPr/>
          </p:nvSpPr>
          <p:spPr>
            <a:xfrm>
              <a:off x="195" y="442"/>
              <a:ext cx="82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Bài tập 3:</a:t>
              </a:r>
              <a:endPara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88" name="Text Box 4"/>
            <p:cNvSpPr txBox="1"/>
            <p:nvPr/>
          </p:nvSpPr>
          <p:spPr>
            <a:xfrm>
              <a:off x="219" y="781"/>
              <a:ext cx="2322" cy="524"/>
            </a:xfrm>
            <a:prstGeom prst="rect">
              <a:avLst/>
            </a:prstGeom>
            <a:noFill/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 marL="342900" indent="-342900" algn="ctr">
                <a:spcBef>
                  <a:spcPct val="50000"/>
                </a:spcBef>
                <a:buAutoNum type="alphaLcParenR"/>
              </a:pPr>
              <a:r>
                <a:rPr lang="en-US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Góc nào trong các góc sau là góc tạo bởi đ</a:t>
              </a:r>
              <a:r>
                <a:rPr lang="vi-VN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ư</a:t>
              </a:r>
              <a:r>
                <a:rPr lang="en-US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ờng thẳng              y = 2x + 3 và trục Ox (Làm tròn đến độ)</a:t>
              </a:r>
              <a:endPara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60785" name="AutoShape 17">
            <a:hlinkClick r:id="rId1" action="ppaction://hlinkpres?slideindex=1&amp;slidetitle=">
              <a:snd r:embed="rId2" name="voltage.wav"/>
            </a:hlinkClick>
          </p:cNvPr>
          <p:cNvSpPr/>
          <p:nvPr/>
        </p:nvSpPr>
        <p:spPr>
          <a:xfrm>
            <a:off x="885825" y="2200275"/>
            <a:ext cx="2420938" cy="538163"/>
          </a:xfrm>
          <a:prstGeom prst="flowChartTerminator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3200" dirty="0">
                <a:latin typeface="Times New Roman" panose="02020603050405020304" pitchFamily="18" charset="0"/>
              </a:rPr>
              <a:t> A. 30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60786" name="AutoShape 18">
            <a:hlinkClick r:id="rId1" action="ppaction://hlinkpres?slideindex=1&amp;slidetitle=">
              <a:snd r:embed="rId3" name="applause.wav"/>
            </a:hlinkClick>
          </p:cNvPr>
          <p:cNvSpPr/>
          <p:nvPr/>
        </p:nvSpPr>
        <p:spPr>
          <a:xfrm>
            <a:off x="5762625" y="2238375"/>
            <a:ext cx="2343150" cy="538163"/>
          </a:xfrm>
          <a:prstGeom prst="flowChartTerminator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3200" dirty="0">
                <a:latin typeface="Times New Roman" panose="02020603050405020304" pitchFamily="18" charset="0"/>
              </a:rPr>
              <a:t>B. 63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60787" name="AutoShape 19">
            <a:hlinkClick r:id="rId1" action="ppaction://hlinkpres?slideindex=1&amp;slidetitle=">
              <a:snd r:embed="rId2" name="voltage.wav"/>
            </a:hlinkClick>
          </p:cNvPr>
          <p:cNvSpPr/>
          <p:nvPr/>
        </p:nvSpPr>
        <p:spPr>
          <a:xfrm>
            <a:off x="5762625" y="3006725"/>
            <a:ext cx="2343150" cy="538163"/>
          </a:xfrm>
          <a:prstGeom prst="flowChartTerminator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3200" dirty="0">
                <a:latin typeface="Times New Roman" panose="02020603050405020304" pitchFamily="18" charset="0"/>
              </a:rPr>
              <a:t>D. 85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60792" name="AutoShape 24">
            <a:hlinkClick r:id="rId1" action="ppaction://hlinkpres?slideindex=1&amp;slidetitle=">
              <a:snd r:embed="rId2" name="voltage.wav"/>
            </a:hlinkClick>
          </p:cNvPr>
          <p:cNvSpPr/>
          <p:nvPr/>
        </p:nvSpPr>
        <p:spPr>
          <a:xfrm>
            <a:off x="962025" y="3006725"/>
            <a:ext cx="2343150" cy="538163"/>
          </a:xfrm>
          <a:prstGeom prst="flowChartTerminator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3200" dirty="0">
                <a:latin typeface="Times New Roman" panose="02020603050405020304" pitchFamily="18" charset="0"/>
              </a:rPr>
              <a:t>C. 72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60793" name="AutoShape 25">
            <a:hlinkClick r:id="rId1" action="ppaction://hlinkpres?slideindex=1&amp;slidetitle=">
              <a:snd r:embed="rId3" name="applause.wav"/>
            </a:hlinkClick>
          </p:cNvPr>
          <p:cNvSpPr/>
          <p:nvPr/>
        </p:nvSpPr>
        <p:spPr>
          <a:xfrm>
            <a:off x="5762625" y="2238375"/>
            <a:ext cx="2343150" cy="538163"/>
          </a:xfrm>
          <a:prstGeom prst="flowChartTerminator">
            <a:avLst/>
          </a:prstGeom>
          <a:solidFill>
            <a:srgbClr val="FF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3200" dirty="0">
                <a:latin typeface="Times New Roman" panose="02020603050405020304" pitchFamily="18" charset="0"/>
              </a:rPr>
              <a:t>B. 63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0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60797" name="Text Box 29"/>
          <p:cNvSpPr txBox="1"/>
          <p:nvPr/>
        </p:nvSpPr>
        <p:spPr>
          <a:xfrm>
            <a:off x="347663" y="3825875"/>
            <a:ext cx="8486775" cy="83185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b) Góc nào trong các góc sau là góc tạo bởi giữa đ</a:t>
            </a:r>
            <a:r>
              <a:rPr lang="vi-VN" altLang="en-US" sz="2400" dirty="0">
                <a:latin typeface="Times New Roman" panose="02020603050405020304" pitchFamily="18" charset="0"/>
              </a:rPr>
              <a:t>ư</a:t>
            </a:r>
            <a:r>
              <a:rPr lang="en-US" altLang="en-US" sz="2400" dirty="0">
                <a:latin typeface="Times New Roman" panose="02020603050405020304" pitchFamily="18" charset="0"/>
              </a:rPr>
              <a:t>ờng thẳng                y = x + 5 và trục Ox (Làm tròn đến độ)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60798" name="AutoShape 30">
            <a:hlinkClick r:id="rId4" action="ppaction://hlinkpres?slideindex=1&amp;slidetitle=">
              <a:snd r:embed="rId2" name="voltage.wav"/>
            </a:hlinkClick>
          </p:cNvPr>
          <p:cNvSpPr/>
          <p:nvPr/>
        </p:nvSpPr>
        <p:spPr>
          <a:xfrm>
            <a:off x="1076325" y="4773613"/>
            <a:ext cx="2343150" cy="538162"/>
          </a:xfrm>
          <a:prstGeom prst="flowChartTerminator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2400" dirty="0">
                <a:latin typeface="Times New Roman" panose="02020603050405020304" pitchFamily="18" charset="0"/>
              </a:rPr>
              <a:t>A. 30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0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60800" name="AutoShape 32">
            <a:hlinkClick r:id="rId4" action="ppaction://hlinkpres?slideindex=1&amp;slidetitle=">
              <a:snd r:embed="rId2" name="voltage.wav"/>
            </a:hlinkClick>
          </p:cNvPr>
          <p:cNvSpPr/>
          <p:nvPr/>
        </p:nvSpPr>
        <p:spPr>
          <a:xfrm>
            <a:off x="1036638" y="5502275"/>
            <a:ext cx="2343150" cy="538163"/>
          </a:xfrm>
          <a:prstGeom prst="flowChartTerminator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2400" dirty="0">
                <a:latin typeface="Times New Roman" panose="02020603050405020304" pitchFamily="18" charset="0"/>
              </a:rPr>
              <a:t>C. 60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0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60801" name="AutoShape 33">
            <a:hlinkClick r:id="rId4" action="ppaction://hlinkpres?slideindex=1&amp;slidetitle=">
              <a:snd r:embed="rId2" name="voltage.wav"/>
            </a:hlinkClick>
          </p:cNvPr>
          <p:cNvSpPr/>
          <p:nvPr/>
        </p:nvSpPr>
        <p:spPr>
          <a:xfrm>
            <a:off x="5762625" y="5502275"/>
            <a:ext cx="2343150" cy="538163"/>
          </a:xfrm>
          <a:prstGeom prst="flowChartTerminator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2400" dirty="0">
                <a:latin typeface="Times New Roman" panose="02020603050405020304" pitchFamily="18" charset="0"/>
              </a:rPr>
              <a:t>D. 85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0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60802" name="AutoShape 34">
            <a:hlinkClick r:id="rId4" action="ppaction://hlinkpres?slideindex=1&amp;slidetitle=">
              <a:snd r:embed="rId3" name="applause.wav"/>
            </a:hlinkClick>
          </p:cNvPr>
          <p:cNvSpPr/>
          <p:nvPr/>
        </p:nvSpPr>
        <p:spPr>
          <a:xfrm>
            <a:off x="5724525" y="4773613"/>
            <a:ext cx="2343150" cy="538162"/>
          </a:xfrm>
          <a:prstGeom prst="flowChartTerminator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2400" dirty="0">
                <a:latin typeface="Times New Roman" panose="02020603050405020304" pitchFamily="18" charset="0"/>
              </a:rPr>
              <a:t>B. 45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0</a:t>
            </a:r>
            <a:endParaRPr lang="en-US" altLang="en-US" sz="2400" baseline="30000" dirty="0">
              <a:latin typeface="Times New Roman" panose="02020603050405020304" pitchFamily="18" charset="0"/>
            </a:endParaRPr>
          </a:p>
        </p:txBody>
      </p:sp>
      <p:sp>
        <p:nvSpPr>
          <p:cNvPr id="160803" name="AutoShape 35">
            <a:hlinkClick r:id="rId4" action="ppaction://hlinkpres?slideindex=1&amp;slidetitle=">
              <a:snd r:embed="rId3" name="applause.wav"/>
            </a:hlinkClick>
          </p:cNvPr>
          <p:cNvSpPr/>
          <p:nvPr/>
        </p:nvSpPr>
        <p:spPr>
          <a:xfrm>
            <a:off x="5724525" y="4776788"/>
            <a:ext cx="2343150" cy="538162"/>
          </a:xfrm>
          <a:prstGeom prst="flowChartTerminator">
            <a:avLst/>
          </a:prstGeom>
          <a:solidFill>
            <a:srgbClr val="7030A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en-US" sz="2400" dirty="0">
                <a:latin typeface="Times New Roman" panose="02020603050405020304" pitchFamily="18" charset="0"/>
              </a:rPr>
              <a:t>B. 45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0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0288" y="3919538"/>
            <a:ext cx="3303588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</a:t>
            </a: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 a = 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33913" y="3994150"/>
          <a:ext cx="16367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5" imgW="1701165" imgH="431800" progId="Equation.DSMT4">
                  <p:embed/>
                </p:oleObj>
              </mc:Choice>
              <mc:Fallback>
                <p:oleObj name="" r:id="rId5" imgW="1701165" imgH="431800" progId="Equation.DSMT4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33913" y="3994150"/>
                        <a:ext cx="1636712" cy="415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460500" y="6119813"/>
            <a:ext cx="330358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có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</a:t>
            </a: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 a = 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289550" y="6157913"/>
          <a:ext cx="1651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7" imgW="1713865" imgH="431800" progId="Equation.DSMT4">
                  <p:embed/>
                </p:oleObj>
              </mc:Choice>
              <mc:Fallback>
                <p:oleObj name="" r:id="rId7" imgW="1713865" imgH="431800" progId="Equation.DSMT4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89550" y="6157913"/>
                        <a:ext cx="1651000" cy="415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6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1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0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0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93" grpId="0" animBg="1"/>
      <p:bldP spid="160797" grpId="0" animBg="1"/>
      <p:bldP spid="160798" grpId="0" animBg="1"/>
      <p:bldP spid="160800" grpId="0" animBg="1"/>
      <p:bldP spid="160801" grpId="0" animBg="1"/>
      <p:bldP spid="160802" grpId="0" animBg="1"/>
      <p:bldP spid="160803" grpId="0" animBg="1"/>
      <p:bldP spid="2" grpId="0"/>
      <p:bldP spid="2" grpId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81000" y="322263"/>
            <a:ext cx="8607425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sz="2400" b="1" u="sng" kern="1200" cap="none" spc="0" normalizeH="0" baseline="0" noProof="0" dirty="0" err="1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+mn-cs"/>
              </a:rPr>
              <a:t>Ví</a:t>
            </a:r>
            <a:r>
              <a:rPr kumimoji="0" lang="en-US" sz="2400" b="1" u="sng" kern="1200" cap="none" spc="0" normalizeH="0" baseline="0" noProof="0" dirty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1" u="sng" kern="1200" cap="none" spc="0" normalizeH="0" baseline="0" noProof="0" dirty="0" err="1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+mn-cs"/>
              </a:rPr>
              <a:t>dụ</a:t>
            </a:r>
            <a:r>
              <a:rPr kumimoji="0" lang="en-US" sz="2400" b="1" u="sng" kern="1200" cap="none" spc="0" normalizeH="0" baseline="0" noProof="0" dirty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+mn-cs"/>
              </a:rPr>
              <a:t> 2</a:t>
            </a:r>
            <a:r>
              <a:rPr kumimoji="0" lang="en-US" sz="2400" b="1" kern="1200" cap="none" spc="0" normalizeH="0" baseline="0" noProof="0" dirty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+mn-cs"/>
              </a:rPr>
              <a:t> (</a:t>
            </a:r>
            <a:r>
              <a:rPr kumimoji="0" lang="en-US" sz="2400" b="1" kern="1200" cap="none" spc="0" normalizeH="0" baseline="0" noProof="0" dirty="0" err="1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+mn-cs"/>
              </a:rPr>
              <a:t>Giảm</a:t>
            </a:r>
            <a:r>
              <a:rPr kumimoji="0" lang="en-US" sz="2400" b="1" kern="1200" cap="none" spc="0" normalizeH="0" baseline="0" noProof="0" dirty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1" kern="1200" cap="none" spc="0" normalizeH="0" baseline="0" noProof="0" dirty="0" err="1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+mn-cs"/>
              </a:rPr>
              <a:t>tải</a:t>
            </a:r>
            <a:r>
              <a:rPr kumimoji="0" lang="en-US" sz="2400" b="1" kern="1200" cap="none" spc="0" normalizeH="0" baseline="0" noProof="0" dirty="0">
                <a:solidFill>
                  <a:srgbClr val="000099"/>
                </a:solidFill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r>
              <a:rPr kumimoji="0" lang="en-US" sz="24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: Cho đ</a:t>
            </a:r>
            <a:r>
              <a:rPr kumimoji="0" lang="vi-VN" sz="24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ư</a:t>
            </a:r>
            <a:r>
              <a:rPr kumimoji="0" lang="en-US" sz="24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ờng</a:t>
            </a:r>
            <a:r>
              <a:rPr kumimoji="0" lang="en-US" sz="24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thẳng</a:t>
            </a:r>
            <a:r>
              <a:rPr kumimoji="0" lang="en-US" sz="24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(d’): y = -3x + 3</a:t>
            </a:r>
            <a:endParaRPr kumimoji="0" lang="en-US" sz="24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  a. </a:t>
            </a:r>
            <a:r>
              <a:rPr kumimoji="0" lang="en-US" sz="2400" kern="1200" cap="none" spc="0" normalizeH="0" baseline="0" noProof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Vẽ</a:t>
            </a: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đ</a:t>
            </a:r>
            <a:r>
              <a:rPr kumimoji="0" lang="vi-VN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ư</a:t>
            </a:r>
            <a:r>
              <a:rPr kumimoji="0" lang="en-US" sz="2400" kern="1200" cap="none" spc="0" normalizeH="0" baseline="0" noProof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ờng</a:t>
            </a: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1200" cap="none" spc="0" normalizeH="0" baseline="0" noProof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thẳng</a:t>
            </a: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(d’)</a:t>
            </a:r>
            <a:endParaRPr kumimoji="0" lang="en-US" sz="2400" kern="120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  b. </a:t>
            </a:r>
            <a:r>
              <a:rPr kumimoji="0" lang="en-US" sz="2400" kern="1200" cap="none" spc="0" normalizeH="0" baseline="0" noProof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Tính</a:t>
            </a: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1200" cap="none" spc="0" normalizeH="0" baseline="0" noProof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góc</a:t>
            </a: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1200" cap="none" spc="0" normalizeH="0" baseline="0" noProof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tạo</a:t>
            </a: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1200" cap="none" spc="0" normalizeH="0" baseline="0" noProof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bởi</a:t>
            </a: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(d’) </a:t>
            </a:r>
            <a:r>
              <a:rPr kumimoji="0" lang="en-US" sz="2400" kern="1200" cap="none" spc="0" normalizeH="0" baseline="0" noProof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và</a:t>
            </a: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1200" cap="none" spc="0" normalizeH="0" baseline="0" noProof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trục</a:t>
            </a:r>
            <a:r>
              <a:rPr kumimoji="0" lang="en-US" sz="2400" kern="1200" cap="none" spc="0" normalizeH="0" baseline="0" noProof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Ox</a:t>
            </a:r>
            <a:endParaRPr kumimoji="0" lang="en-US" sz="2400" kern="1200" cap="none" spc="0" normalizeH="0" baseline="0" noProof="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1776413" y="4171950"/>
            <a:ext cx="3886200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14763" y="1652588"/>
            <a:ext cx="4953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</a:rPr>
              <a:t>b</a:t>
            </a:r>
            <a:r>
              <a:rPr lang="en-US" altLang="en-US" sz="2400" dirty="0">
                <a:latin typeface="Times New Roman" panose="02020603050405020304" pitchFamily="18" charset="0"/>
              </a:rPr>
              <a:t>. Xét tam giác vuông AOB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8201" name="Group 20"/>
          <p:cNvGrpSpPr/>
          <p:nvPr/>
        </p:nvGrpSpPr>
        <p:grpSpPr>
          <a:xfrm>
            <a:off x="246063" y="1641475"/>
            <a:ext cx="3305175" cy="4365625"/>
            <a:chOff x="381000" y="2465700"/>
            <a:chExt cx="3305175" cy="4364999"/>
          </a:xfrm>
        </p:grpSpPr>
        <p:grpSp>
          <p:nvGrpSpPr>
            <p:cNvPr id="8209" name="Group 17"/>
            <p:cNvGrpSpPr/>
            <p:nvPr/>
          </p:nvGrpSpPr>
          <p:grpSpPr>
            <a:xfrm>
              <a:off x="381000" y="2465700"/>
              <a:ext cx="3305175" cy="4364999"/>
              <a:chOff x="381000" y="2465700"/>
              <a:chExt cx="3305175" cy="4364999"/>
            </a:xfrm>
          </p:grpSpPr>
          <p:grpSp>
            <p:nvGrpSpPr>
              <p:cNvPr id="8211" name="Group 7"/>
              <p:cNvGrpSpPr/>
              <p:nvPr/>
            </p:nvGrpSpPr>
            <p:grpSpPr>
              <a:xfrm>
                <a:off x="381000" y="2465700"/>
                <a:ext cx="3305175" cy="4364999"/>
                <a:chOff x="381000" y="2438400"/>
                <a:chExt cx="3305175" cy="4364999"/>
              </a:xfrm>
            </p:grpSpPr>
            <p:grpSp>
              <p:nvGrpSpPr>
                <p:cNvPr id="8222" name="Group 17"/>
                <p:cNvGrpSpPr/>
                <p:nvPr/>
              </p:nvGrpSpPr>
              <p:grpSpPr>
                <a:xfrm>
                  <a:off x="381000" y="2514600"/>
                  <a:ext cx="3305175" cy="3963988"/>
                  <a:chOff x="381000" y="2514600"/>
                  <a:chExt cx="3304736" cy="3963194"/>
                </a:xfrm>
              </p:grpSpPr>
              <p:cxnSp>
                <p:nvCxnSpPr>
                  <p:cNvPr id="4" name="Straight Connector 3"/>
                  <p:cNvCxnSpPr/>
                  <p:nvPr/>
                </p:nvCxnSpPr>
                <p:spPr>
                  <a:xfrm rot="5400000">
                    <a:off x="-189236" y="4610163"/>
                    <a:ext cx="3732517" cy="1587"/>
                  </a:xfrm>
                  <a:prstGeom prst="line">
                    <a:avLst/>
                  </a:prstGeom>
                  <a:ln>
                    <a:headEnd type="triangle" w="med" len="med"/>
                    <a:tailEnd type="none" w="med" len="med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381000" y="5255260"/>
                    <a:ext cx="3276165" cy="1586"/>
                  </a:xfrm>
                  <a:prstGeom prst="line">
                    <a:avLst/>
                  </a:prstGeom>
                  <a:ln>
                    <a:headEnd type="none" w="med" len="med"/>
                    <a:tailEnd type="triangle" w="med" len="med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28" name="TextBox 6"/>
                  <p:cNvSpPr txBox="1"/>
                  <p:nvPr/>
                </p:nvSpPr>
                <p:spPr>
                  <a:xfrm>
                    <a:off x="3380936" y="5177135"/>
                    <a:ext cx="304800" cy="46166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r>
                      <a:rPr lang="en-US" altLang="en-US" sz="2400" dirty="0">
                        <a:latin typeface="Times New Roman" panose="02020603050405020304" pitchFamily="18" charset="0"/>
                      </a:rPr>
                      <a:t>x</a:t>
                    </a:r>
                    <a:endParaRPr lang="en-US" altLang="en-US" sz="2400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29" name="TextBox 7"/>
                  <p:cNvSpPr txBox="1"/>
                  <p:nvPr/>
                </p:nvSpPr>
                <p:spPr>
                  <a:xfrm>
                    <a:off x="1752600" y="2514600"/>
                    <a:ext cx="304800" cy="46166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r>
                      <a:rPr lang="en-US" altLang="en-US" sz="2400" dirty="0">
                        <a:latin typeface="Times New Roman" panose="02020603050405020304" pitchFamily="18" charset="0"/>
                      </a:rPr>
                      <a:t>y</a:t>
                    </a:r>
                    <a:endParaRPr lang="en-US" altLang="en-US" sz="2400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30" name="TextBox 8"/>
                  <p:cNvSpPr txBox="1"/>
                  <p:nvPr/>
                </p:nvSpPr>
                <p:spPr>
                  <a:xfrm>
                    <a:off x="1357532" y="5223804"/>
                    <a:ext cx="304800" cy="36933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r>
                      <a:rPr lang="en-US" altLang="en-US" dirty="0">
                        <a:latin typeface="Times New Roman" panose="02020603050405020304" pitchFamily="18" charset="0"/>
                      </a:rPr>
                      <a:t>O</a:t>
                    </a:r>
                    <a:endParaRPr lang="en-US" altLang="en-US" dirty="0">
                      <a:latin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1" name="Straight Connector 10"/>
                  <p:cNvCxnSpPr/>
                  <p:nvPr/>
                </p:nvCxnSpPr>
                <p:spPr>
                  <a:xfrm rot="5400000">
                    <a:off x="972270" y="5260814"/>
                    <a:ext cx="38087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 rot="5400000">
                    <a:off x="2324640" y="5260814"/>
                    <a:ext cx="38087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rot="10800000">
                    <a:off x="1661942" y="5866237"/>
                    <a:ext cx="36508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 rot="5400000">
                    <a:off x="3050032" y="5260814"/>
                    <a:ext cx="38087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 rot="10800000">
                    <a:off x="1661942" y="4647456"/>
                    <a:ext cx="36508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 rot="10800000">
                    <a:off x="1661942" y="3968239"/>
                    <a:ext cx="36508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 rot="10800000">
                    <a:off x="1661942" y="3276327"/>
                    <a:ext cx="36508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23" name="Group 26"/>
                <p:cNvGrpSpPr/>
                <p:nvPr/>
              </p:nvGrpSpPr>
              <p:grpSpPr>
                <a:xfrm>
                  <a:off x="1380648" y="2438400"/>
                  <a:ext cx="1680171" cy="4364999"/>
                  <a:chOff x="1385668" y="2438400"/>
                  <a:chExt cx="1679744" cy="4365654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 rot="16200000" flipH="1">
                    <a:off x="14358" y="3810188"/>
                    <a:ext cx="4114827" cy="1371251"/>
                  </a:xfrm>
                  <a:prstGeom prst="line">
                    <a:avLst/>
                  </a:prstGeom>
                  <a:ln w="19050">
                    <a:solidFill>
                      <a:srgbClr val="66003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25" name="TextBox 25"/>
                  <p:cNvSpPr txBox="1"/>
                  <p:nvPr/>
                </p:nvSpPr>
                <p:spPr>
                  <a:xfrm rot="4288384">
                    <a:off x="2170185" y="5908827"/>
                    <a:ext cx="1390446" cy="40000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r>
                      <a:rPr lang="en-US" altLang="en-US" sz="2000" dirty="0">
                        <a:latin typeface="Times New Roman" panose="02020603050405020304" pitchFamily="18" charset="0"/>
                      </a:rPr>
                      <a:t> y = -3x+ 3</a:t>
                    </a:r>
                    <a:endParaRPr lang="en-US" altLang="en-US" sz="2000" dirty="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8212" name="Group 33"/>
              <p:cNvGrpSpPr/>
              <p:nvPr/>
            </p:nvGrpSpPr>
            <p:grpSpPr>
              <a:xfrm>
                <a:off x="1371600" y="2776538"/>
                <a:ext cx="1952625" cy="2816225"/>
                <a:chOff x="1371600" y="2777196"/>
                <a:chExt cx="1953064" cy="2815940"/>
              </a:xfrm>
            </p:grpSpPr>
            <p:sp>
              <p:nvSpPr>
                <p:cNvPr id="8216" name="TextBox 27"/>
                <p:cNvSpPr txBox="1"/>
                <p:nvPr/>
              </p:nvSpPr>
              <p:spPr>
                <a:xfrm>
                  <a:off x="1371600" y="3048000"/>
                  <a:ext cx="304800" cy="3693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r>
                    <a:rPr lang="en-US" altLang="en-US" dirty="0">
                      <a:latin typeface="Times New Roman" panose="02020603050405020304" pitchFamily="18" charset="0"/>
                    </a:rPr>
                    <a:t>3</a:t>
                  </a:r>
                  <a:endParaRPr lang="en-US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17" name="TextBox 28"/>
                <p:cNvSpPr txBox="1"/>
                <p:nvPr/>
              </p:nvSpPr>
              <p:spPr>
                <a:xfrm>
                  <a:off x="2057400" y="5181600"/>
                  <a:ext cx="381000" cy="3693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r>
                    <a:rPr lang="en-US" altLang="en-US" dirty="0">
                      <a:latin typeface="Times New Roman" panose="02020603050405020304" pitchFamily="18" charset="0"/>
                    </a:rPr>
                    <a:t>1</a:t>
                  </a:r>
                  <a:endParaRPr lang="en-US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18" name="TextBox 29"/>
                <p:cNvSpPr txBox="1"/>
                <p:nvPr/>
              </p:nvSpPr>
              <p:spPr>
                <a:xfrm>
                  <a:off x="2173453" y="4738468"/>
                  <a:ext cx="327076" cy="70788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r>
                    <a:rPr lang="en-US" altLang="en-US" sz="4000" dirty="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.</a:t>
                  </a:r>
                  <a:endParaRPr lang="en-US" altLang="en-US" sz="4000" dirty="0">
                    <a:solidFill>
                      <a:srgbClr val="FF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19" name="TextBox 30"/>
                <p:cNvSpPr txBox="1"/>
                <p:nvPr/>
              </p:nvSpPr>
              <p:spPr>
                <a:xfrm>
                  <a:off x="1515788" y="2777196"/>
                  <a:ext cx="381000" cy="70788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r>
                    <a:rPr lang="en-US" altLang="en-US" sz="4000" dirty="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.</a:t>
                  </a:r>
                  <a:endParaRPr lang="en-US" altLang="en-US" sz="4000" dirty="0">
                    <a:solidFill>
                      <a:srgbClr val="FF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20" name="TextBox 31"/>
                <p:cNvSpPr txBox="1"/>
                <p:nvPr/>
              </p:nvSpPr>
              <p:spPr>
                <a:xfrm>
                  <a:off x="1726812" y="3062068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r>
                    <a:rPr lang="en-US" altLang="en-US" b="1" dirty="0">
                      <a:latin typeface="Times New Roman" panose="02020603050405020304" pitchFamily="18" charset="0"/>
                    </a:rPr>
                    <a:t>A</a:t>
                  </a:r>
                  <a:r>
                    <a:rPr lang="en-US" altLang="en-US" dirty="0">
                      <a:latin typeface="Times New Roman" panose="02020603050405020304" pitchFamily="18" charset="0"/>
                    </a:rPr>
                    <a:t>(0 ;3)</a:t>
                  </a:r>
                  <a:endParaRPr lang="en-US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21" name="TextBox 32"/>
                <p:cNvSpPr txBox="1"/>
                <p:nvPr/>
              </p:nvSpPr>
              <p:spPr>
                <a:xfrm>
                  <a:off x="2410264" y="5223804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r>
                    <a:rPr lang="en-US" altLang="en-US" b="1" dirty="0">
                      <a:latin typeface="Times New Roman" panose="02020603050405020304" pitchFamily="18" charset="0"/>
                    </a:rPr>
                    <a:t>B</a:t>
                  </a:r>
                  <a:r>
                    <a:rPr lang="en-US" altLang="en-US" dirty="0">
                      <a:latin typeface="Times New Roman" panose="02020603050405020304" pitchFamily="18" charset="0"/>
                    </a:rPr>
                    <a:t>(1; 0)</a:t>
                  </a:r>
                  <a:endParaRPr lang="en-US" altLang="en-US" dirty="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213" name="Group 36"/>
              <p:cNvGrpSpPr/>
              <p:nvPr/>
            </p:nvGrpSpPr>
            <p:grpSpPr>
              <a:xfrm>
                <a:off x="1981200" y="4724400"/>
                <a:ext cx="762000" cy="762000"/>
                <a:chOff x="1981200" y="4724400"/>
                <a:chExt cx="762000" cy="762000"/>
              </a:xfrm>
            </p:grpSpPr>
            <p:sp>
              <p:nvSpPr>
                <p:cNvPr id="35" name="Arc 34"/>
                <p:cNvSpPr/>
                <p:nvPr/>
              </p:nvSpPr>
              <p:spPr>
                <a:xfrm>
                  <a:off x="1981201" y="5029145"/>
                  <a:ext cx="533400" cy="457135"/>
                </a:xfrm>
                <a:prstGeom prst="arc">
                  <a:avLst/>
                </a:prstGeom>
                <a:ln w="1905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215" name="TextBox 35"/>
                <p:cNvSpPr txBox="1"/>
                <p:nvPr/>
              </p:nvSpPr>
              <p:spPr>
                <a:xfrm>
                  <a:off x="2362200" y="4724400"/>
                  <a:ext cx="381000" cy="4616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r>
                    <a:rPr lang="en-US" altLang="en-US" sz="24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sym typeface="Symbol" panose="05050102010706020507" pitchFamily="18" charset="2"/>
                    </a:rPr>
                    <a:t></a:t>
                  </a:r>
                  <a:endParaRPr lang="en-US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8210" name="TextBox 33"/>
            <p:cNvSpPr txBox="1"/>
            <p:nvPr/>
          </p:nvSpPr>
          <p:spPr>
            <a:xfrm>
              <a:off x="1857375" y="4876800"/>
              <a:ext cx="304800" cy="3698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en-US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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4845" name="Object 29"/>
          <p:cNvGraphicFramePr>
            <a:graphicFrameLocks noChangeAspect="1"/>
          </p:cNvGraphicFramePr>
          <p:nvPr/>
        </p:nvGraphicFramePr>
        <p:xfrm>
          <a:off x="5824538" y="2028825"/>
          <a:ext cx="116681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" imgW="735965" imgH="393700" progId="Equation.DSMT4">
                  <p:embed/>
                </p:oleObj>
              </mc:Choice>
              <mc:Fallback>
                <p:oleObj name="" r:id="rId1" imgW="735965" imgH="393700" progId="Equation.DSMT4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824538" y="2028825"/>
                        <a:ext cx="1166812" cy="623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797300" y="2125663"/>
            <a:ext cx="25146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400" dirty="0">
                <a:latin typeface="Times New Roman" panose="02020603050405020304" pitchFamily="18" charset="0"/>
              </a:rPr>
              <a:t> - Ta có: tan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 = </a:t>
            </a:r>
            <a:endParaRPr lang="en-US" altLang="en-US" sz="24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79950" y="2657475"/>
            <a:ext cx="2438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  = 71</a:t>
            </a:r>
            <a:r>
              <a:rPr lang="en-US" altLang="en-US" sz="2400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34’</a:t>
            </a:r>
            <a:endParaRPr lang="en-US" altLang="en-US" sz="24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83025" y="3103563"/>
            <a:ext cx="44958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- Vậy  = 180</a:t>
            </a:r>
            <a:r>
              <a:rPr lang="en-US" altLang="en-US" sz="2400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-  = 108</a:t>
            </a:r>
            <a:r>
              <a:rPr lang="en-US" altLang="en-US" sz="2400" baseline="30000" dirty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26’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6000" y="5148263"/>
            <a:ext cx="109538" cy="10953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4763" y="4622800"/>
            <a:ext cx="554355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Ta có: với a &lt; 0, tan(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180</a:t>
            </a:r>
            <a:r>
              <a:rPr lang="en-US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- ) =      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Từ đó dùng máy ta tính được 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37852" y="5067226"/>
            <a:ext cx="636200" cy="461665"/>
          </a:xfrm>
          <a:prstGeom prst="rect">
            <a:avLst/>
          </a:prstGeom>
          <a:blipFill rotWithShape="0">
            <a:blip r:embed="rId3"/>
            <a:stretch>
              <a:fillRect l="-1923" r="-1923" b="-20000"/>
            </a:stretch>
          </a:blip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1" name="Group 213"/>
          <p:cNvGrpSpPr/>
          <p:nvPr/>
        </p:nvGrpSpPr>
        <p:grpSpPr>
          <a:xfrm>
            <a:off x="3790950" y="3662363"/>
            <a:ext cx="2805113" cy="866775"/>
            <a:chOff x="2172" y="2053"/>
            <a:chExt cx="1767" cy="546"/>
          </a:xfrm>
        </p:grpSpPr>
        <p:graphicFrame>
          <p:nvGraphicFramePr>
            <p:cNvPr id="8196" name="Object 211"/>
            <p:cNvGraphicFramePr>
              <a:graphicFrameLocks noChangeAspect="1"/>
            </p:cNvGraphicFramePr>
            <p:nvPr/>
          </p:nvGraphicFramePr>
          <p:xfrm>
            <a:off x="2172" y="2053"/>
            <a:ext cx="1598" cy="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4" imgW="1244600" imgH="520700" progId="Equation.DSMT4">
                    <p:embed/>
                  </p:oleObj>
                </mc:Choice>
                <mc:Fallback>
                  <p:oleObj name="" r:id="rId4" imgW="1244600" imgH="520700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172" y="2053"/>
                          <a:ext cx="1598" cy="54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212"/>
            <p:cNvGraphicFramePr>
              <a:graphicFrameLocks noChangeAspect="1"/>
            </p:cNvGraphicFramePr>
            <p:nvPr/>
          </p:nvGraphicFramePr>
          <p:xfrm>
            <a:off x="3643" y="2077"/>
            <a:ext cx="29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6" imgW="165100" imgH="215900" progId="Equation.3">
                    <p:embed/>
                  </p:oleObj>
                </mc:Choice>
                <mc:Fallback>
                  <p:oleObj name="" r:id="rId6" imgW="165100" imgH="215900" progId="Equation.3">
                    <p:embed/>
                    <p:pic>
                      <p:nvPicPr>
                        <p:cNvPr id="0" name="Picture 3097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643" y="2077"/>
                          <a:ext cx="296" cy="5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6" name="Object 148"/>
          <p:cNvGraphicFramePr>
            <a:graphicFrameLocks noChangeAspect="1"/>
          </p:cNvGraphicFramePr>
          <p:nvPr/>
        </p:nvGraphicFramePr>
        <p:xfrm>
          <a:off x="6605588" y="3800475"/>
          <a:ext cx="2368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8" imgW="1320165" imgH="254000" progId="Equation.DSMT4">
                  <p:embed/>
                </p:oleObj>
              </mc:Choice>
              <mc:Fallback>
                <p:oleObj name="" r:id="rId8" imgW="1320165" imgH="254000" progId="Equation.DSMT4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05588" y="3800475"/>
                        <a:ext cx="236855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38" grpId="0"/>
      <p:bldP spid="39" grpId="0"/>
      <p:bldP spid="40" grpId="0" bldLvl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3"/>
          <p:cNvSpPr txBox="1"/>
          <p:nvPr/>
        </p:nvSpPr>
        <p:spPr>
          <a:xfrm>
            <a:off x="0" y="960438"/>
            <a:ext cx="101346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601663" y="1973263"/>
            <a:ext cx="8923338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Cách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xác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định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góc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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tạo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bởi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đường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thẳng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y = ax + b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với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trục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Ox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sp>
        <p:nvSpPr>
          <p:cNvPr id="15364" name="Rectangle 5"/>
          <p:cNvSpPr/>
          <p:nvPr/>
        </p:nvSpPr>
        <p:spPr>
          <a:xfrm>
            <a:off x="608013" y="2473325"/>
            <a:ext cx="7456487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400" b="1" i="1" dirty="0">
                <a:latin typeface="Times New Roman" panose="02020603050405020304" pitchFamily="18" charset="0"/>
              </a:rPr>
              <a:t>*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&gt; 0</a:t>
            </a:r>
            <a:r>
              <a:rPr lang="en-US" altLang="en-US" sz="2400" dirty="0">
                <a:latin typeface="Times New Roman" panose="02020603050405020304" pitchFamily="18" charset="0"/>
              </a:rPr>
              <a:t> thì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dirty="0">
                <a:latin typeface="Times New Roman" panose="02020603050405020304" pitchFamily="18" charset="0"/>
              </a:rPr>
              <a:t>  là góc nhọn      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 &lt; 0</a:t>
            </a:r>
            <a:r>
              <a:rPr lang="en-US" altLang="en-US" sz="2400" dirty="0">
                <a:latin typeface="Times New Roman" panose="02020603050405020304" pitchFamily="18" charset="0"/>
              </a:rPr>
              <a:t> thì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en-US" altLang="en-US" sz="2400" dirty="0">
                <a:latin typeface="Times New Roman" panose="02020603050405020304" pitchFamily="18" charset="0"/>
              </a:rPr>
              <a:t> là góc tù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       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a càng lớn</a:t>
            </a:r>
            <a:r>
              <a:rPr lang="en-US" altLang="en-US" sz="2400" dirty="0">
                <a:latin typeface="Times New Roman" panose="02020603050405020304" pitchFamily="18" charset="0"/>
              </a:rPr>
              <a:t> thì  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 càng lớn</a:t>
            </a:r>
            <a:endParaRPr lang="en-US" altLang="en-US" sz="2400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* 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</a:rPr>
              <a:t> là hệ số góc của đường thẳng y = ax + b, y = ax</a:t>
            </a:r>
            <a:endParaRPr lang="en-US" altLang="en-US" sz="2400" dirty="0">
              <a:latin typeface=".VnTime" panose="020B7200000000000000" pitchFamily="34" charset="0"/>
            </a:endParaRPr>
          </a:p>
        </p:txBody>
      </p:sp>
      <p:sp>
        <p:nvSpPr>
          <p:cNvPr id="15365" name="Rectangle 6"/>
          <p:cNvSpPr/>
          <p:nvPr/>
        </p:nvSpPr>
        <p:spPr>
          <a:xfrm>
            <a:off x="533400" y="3937000"/>
            <a:ext cx="545623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400" i="1" dirty="0">
                <a:latin typeface="Times New Roman" panose="02020603050405020304" pitchFamily="18" charset="0"/>
              </a:rPr>
              <a:t> *</a:t>
            </a:r>
            <a:r>
              <a:rPr lang="en-US" altLang="en-US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dirty="0">
                <a:latin typeface="Times New Roman" panose="02020603050405020304" pitchFamily="18" charset="0"/>
              </a:rPr>
              <a:t>Với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 &gt; 0</a:t>
            </a:r>
            <a:r>
              <a:rPr lang="en-US" altLang="en-US" sz="2400" dirty="0">
                <a:latin typeface="Times New Roman" panose="02020603050405020304" pitchFamily="18" charset="0"/>
              </a:rPr>
              <a:t> ta có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tan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= a</a:t>
            </a:r>
            <a:r>
              <a:rPr lang="en-US" altLang="en-US" sz="2400" dirty="0">
                <a:latin typeface="Times New Roman" panose="02020603050405020304" pitchFamily="18" charset="0"/>
              </a:rPr>
              <a:t>, từ đó tính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endParaRPr lang="en-US" altLang="en-US" sz="2400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67" name="Oval 12" descr="Blue tissue paper"/>
          <p:cNvSpPr/>
          <p:nvPr/>
        </p:nvSpPr>
        <p:spPr>
          <a:xfrm>
            <a:off x="1590993" y="422910"/>
            <a:ext cx="6183312" cy="1344613"/>
          </a:xfrm>
          <a:prstGeom prst="ellipse">
            <a:avLst/>
          </a:prstGeom>
          <a:blipFill rotWithShape="1">
            <a:blip r:embed="rId1"/>
          </a:blip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GHI NHỚ</a:t>
            </a:r>
            <a:endParaRPr lang="en-US" altLang="en-US" sz="24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NỘI DUNG HỌC NGÀY HÔM NAY</a:t>
            </a:r>
            <a:endParaRPr lang="en-US" altLang="en-US" sz="24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8243" name="Text Box 3"/>
          <p:cNvSpPr txBox="1"/>
          <p:nvPr/>
        </p:nvSpPr>
        <p:spPr>
          <a:xfrm>
            <a:off x="1108075" y="2691130"/>
            <a:ext cx="768858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Char char="-"/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 Làm bài tập 27, 28(a), 29 (SGK trang 58 - 59),    			     25, 26 (SBT trang 60,61)</a:t>
            </a:r>
            <a:endParaRPr lang="en-US" altLang="en-US" sz="28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Char char="-"/>
            </a:pP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 Tiết sau luyện tập mang th</a:t>
            </a:r>
            <a:r>
              <a:rPr lang="vi-VN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ư</a:t>
            </a:r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ớc kẻ, compa, </a:t>
            </a:r>
            <a:endParaRPr lang="en-US" altLang="en-US" sz="28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    máy tính cầm tay.</a:t>
            </a:r>
            <a:endParaRPr lang="en-US" altLang="en-US" sz="2800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87" name="WordArt 156"/>
          <p:cNvSpPr>
            <a:spLocks noTextEdit="1"/>
          </p:cNvSpPr>
          <p:nvPr/>
        </p:nvSpPr>
        <p:spPr>
          <a:xfrm rot="334101">
            <a:off x="1328738" y="746125"/>
            <a:ext cx="6119812" cy="1498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1116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sz="3600">
                <a:gradFill rotWithShape="1">
                  <a:gsLst>
                    <a:gs pos="0">
                      <a:srgbClr val="FF0000"/>
                    </a:gs>
                    <a:gs pos="100000">
                      <a:srgbClr val="FF1414"/>
                    </a:gs>
                  </a:gsLst>
                  <a:lin ang="540000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BÀI TẬP VỀ NHÀ </a:t>
            </a:r>
            <a:endParaRPr lang="en-US" sz="3600">
              <a:gradFill rotWithShape="1">
                <a:gsLst>
                  <a:gs pos="0">
                    <a:srgbClr val="FF0000"/>
                  </a:gs>
                  <a:gs pos="100000">
                    <a:srgbClr val="FF1414"/>
                  </a:gs>
                </a:gsLst>
                <a:lin ang="5400000" scaled="1"/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5"/>
          <p:cNvSpPr txBox="1"/>
          <p:nvPr/>
        </p:nvSpPr>
        <p:spPr>
          <a:xfrm>
            <a:off x="746125" y="8032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243" name="Text Box 6"/>
          <p:cNvSpPr txBox="1"/>
          <p:nvPr/>
        </p:nvSpPr>
        <p:spPr>
          <a:xfrm>
            <a:off x="1203325" y="1187450"/>
            <a:ext cx="6765925" cy="1098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en-US" sz="66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 =   x + b (a </a:t>
            </a:r>
            <a:r>
              <a:rPr lang="en-US" altLang="en-US" sz="660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 0</a:t>
            </a:r>
            <a:r>
              <a:rPr lang="en-US" altLang="en-US" sz="66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altLang="en-US" sz="5400" i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altLang="en-US" sz="5400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en-US" sz="5400" dirty="0">
              <a:solidFill>
                <a:srgbClr val="00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0244" name="Text Box 7"/>
          <p:cNvSpPr txBox="1"/>
          <p:nvPr/>
        </p:nvSpPr>
        <p:spPr>
          <a:xfrm>
            <a:off x="2803525" y="1143000"/>
            <a:ext cx="701675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7200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6600" dirty="0">
                <a:latin typeface="Times New Roman" panose="02020603050405020304" pitchFamily="18" charset="0"/>
              </a:rPr>
              <a:t> </a:t>
            </a:r>
            <a:endParaRPr lang="en-US" altLang="en-US" sz="6600" dirty="0">
              <a:latin typeface="Times New Roman" panose="02020603050405020304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1393825" y="2774950"/>
            <a:ext cx="7010400" cy="2265363"/>
            <a:chOff x="1891685" y="5326714"/>
            <a:chExt cx="7010400" cy="2265362"/>
          </a:xfrm>
        </p:grpSpPr>
        <p:sp>
          <p:nvSpPr>
            <p:cNvPr id="10249" name="Text Box 8"/>
            <p:cNvSpPr txBox="1"/>
            <p:nvPr/>
          </p:nvSpPr>
          <p:spPr>
            <a:xfrm rot="-155615">
              <a:off x="2477655" y="5899975"/>
              <a:ext cx="5838458" cy="7694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en-US" sz="4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Hệ số a có tên gọi là gì ?</a:t>
              </a:r>
              <a:r>
                <a:rPr lang="en-US" altLang="en-US" sz="2400" dirty="0">
                  <a:latin typeface="Times New Roman" panose="02020603050405020304" pitchFamily="18" charset="0"/>
                </a:rPr>
                <a:t> 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0250" name="AutoShape 10"/>
            <p:cNvSpPr/>
            <p:nvPr/>
          </p:nvSpPr>
          <p:spPr>
            <a:xfrm>
              <a:off x="1891685" y="5326714"/>
              <a:ext cx="7010400" cy="2265362"/>
            </a:xfrm>
            <a:prstGeom prst="cloudCallout">
              <a:avLst>
                <a:gd name="adj1" fmla="val -22375"/>
                <a:gd name="adj2" fmla="val -76069"/>
              </a:avLst>
            </a:prstGeom>
            <a:solidFill>
              <a:srgbClr val="FFFF00">
                <a:alpha val="16862"/>
              </a:srgbClr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algn="ctr"/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5"/>
          <p:cNvGrpSpPr/>
          <p:nvPr/>
        </p:nvGrpSpPr>
        <p:grpSpPr>
          <a:xfrm>
            <a:off x="4073525" y="158750"/>
            <a:ext cx="3587750" cy="1196975"/>
            <a:chOff x="4072735" y="158176"/>
            <a:chExt cx="3589275" cy="1196954"/>
          </a:xfrm>
        </p:grpSpPr>
        <p:sp>
          <p:nvSpPr>
            <p:cNvPr id="10247" name="Rounded Rectangle 2"/>
            <p:cNvSpPr/>
            <p:nvPr/>
          </p:nvSpPr>
          <p:spPr>
            <a:xfrm>
              <a:off x="4072735" y="158176"/>
              <a:ext cx="3589275" cy="85204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algn="ctr" eaLnBrk="1" hangingPunct="1"/>
              <a:r>
                <a:rPr lang="en-US" altLang="en-US" sz="4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Tung độ gốc</a:t>
              </a:r>
              <a:endPara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cxnSp>
          <p:nvCxnSpPr>
            <p:cNvPr id="10248" name="Straight Arrow Connector 4"/>
            <p:cNvCxnSpPr/>
            <p:nvPr/>
          </p:nvCxnSpPr>
          <p:spPr>
            <a:xfrm flipH="1">
              <a:off x="4956050" y="1010224"/>
              <a:ext cx="307240" cy="344906"/>
            </a:xfrm>
            <a:prstGeom prst="straightConnector1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81" name="Line 5"/>
          <p:cNvSpPr/>
          <p:nvPr/>
        </p:nvSpPr>
        <p:spPr>
          <a:xfrm>
            <a:off x="6376988" y="3670300"/>
            <a:ext cx="0" cy="25463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75782" name="Line 6"/>
          <p:cNvSpPr/>
          <p:nvPr/>
        </p:nvSpPr>
        <p:spPr>
          <a:xfrm flipH="1">
            <a:off x="5072063" y="5667375"/>
            <a:ext cx="38322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75783" name="Text Box 7"/>
          <p:cNvSpPr txBox="1"/>
          <p:nvPr/>
        </p:nvSpPr>
        <p:spPr>
          <a:xfrm>
            <a:off x="5241925" y="3736975"/>
            <a:ext cx="7889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 &lt; 0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75784" name="Text Box 8"/>
          <p:cNvSpPr txBox="1"/>
          <p:nvPr/>
        </p:nvSpPr>
        <p:spPr>
          <a:xfrm>
            <a:off x="7183438" y="5667375"/>
            <a:ext cx="3079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A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785" name="Text Box 9"/>
          <p:cNvSpPr txBox="1"/>
          <p:nvPr/>
        </p:nvSpPr>
        <p:spPr>
          <a:xfrm>
            <a:off x="6069013" y="5634038"/>
            <a:ext cx="3460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O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786" name="Text Box 10"/>
          <p:cNvSpPr txBox="1"/>
          <p:nvPr/>
        </p:nvSpPr>
        <p:spPr>
          <a:xfrm>
            <a:off x="6108700" y="3602038"/>
            <a:ext cx="258763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y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787" name="Line 11"/>
          <p:cNvSpPr/>
          <p:nvPr/>
        </p:nvSpPr>
        <p:spPr>
          <a:xfrm>
            <a:off x="5072063" y="4398963"/>
            <a:ext cx="3532187" cy="19970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5789" name="Text Box 13"/>
          <p:cNvSpPr txBox="1"/>
          <p:nvPr/>
        </p:nvSpPr>
        <p:spPr>
          <a:xfrm>
            <a:off x="8547100" y="5608638"/>
            <a:ext cx="2540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x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790" name="Text Box 14"/>
          <p:cNvSpPr txBox="1"/>
          <p:nvPr/>
        </p:nvSpPr>
        <p:spPr>
          <a:xfrm>
            <a:off x="5532438" y="4360863"/>
            <a:ext cx="3460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T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791" name="Line 15"/>
          <p:cNvSpPr/>
          <p:nvPr/>
        </p:nvSpPr>
        <p:spPr>
          <a:xfrm flipV="1">
            <a:off x="5684838" y="4725988"/>
            <a:ext cx="730250" cy="9525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75792" name="Text Box 16"/>
          <p:cNvSpPr txBox="1"/>
          <p:nvPr/>
        </p:nvSpPr>
        <p:spPr>
          <a:xfrm rot="1762506">
            <a:off x="7864475" y="5948363"/>
            <a:ext cx="13922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y = ax + b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75798" name="Line 22"/>
          <p:cNvSpPr/>
          <p:nvPr/>
        </p:nvSpPr>
        <p:spPr>
          <a:xfrm>
            <a:off x="7145338" y="817563"/>
            <a:ext cx="0" cy="23034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75799" name="Line 23"/>
          <p:cNvSpPr/>
          <p:nvPr/>
        </p:nvSpPr>
        <p:spPr>
          <a:xfrm flipH="1">
            <a:off x="5454650" y="2479675"/>
            <a:ext cx="3124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75800" name="Line 24"/>
          <p:cNvSpPr/>
          <p:nvPr/>
        </p:nvSpPr>
        <p:spPr>
          <a:xfrm flipH="1">
            <a:off x="5532438" y="1211263"/>
            <a:ext cx="2667000" cy="15398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5801" name="Text Box 25"/>
          <p:cNvSpPr txBox="1"/>
          <p:nvPr/>
        </p:nvSpPr>
        <p:spPr>
          <a:xfrm>
            <a:off x="5224463" y="1028700"/>
            <a:ext cx="84613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 &gt; 0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75802" name="Text Box 26"/>
          <p:cNvSpPr txBox="1"/>
          <p:nvPr/>
        </p:nvSpPr>
        <p:spPr>
          <a:xfrm>
            <a:off x="5878513" y="2430463"/>
            <a:ext cx="3460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A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803" name="Text Box 27"/>
          <p:cNvSpPr txBox="1"/>
          <p:nvPr/>
        </p:nvSpPr>
        <p:spPr>
          <a:xfrm>
            <a:off x="7369175" y="1239838"/>
            <a:ext cx="39052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T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805" name="Text Box 29"/>
          <p:cNvSpPr txBox="1"/>
          <p:nvPr/>
        </p:nvSpPr>
        <p:spPr>
          <a:xfrm>
            <a:off x="7146925" y="2479675"/>
            <a:ext cx="382588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O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806" name="Text Box 30"/>
          <p:cNvSpPr txBox="1"/>
          <p:nvPr/>
        </p:nvSpPr>
        <p:spPr>
          <a:xfrm>
            <a:off x="8196263" y="2401888"/>
            <a:ext cx="407987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x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807" name="Text Box 31"/>
          <p:cNvSpPr txBox="1"/>
          <p:nvPr/>
        </p:nvSpPr>
        <p:spPr>
          <a:xfrm>
            <a:off x="6904038" y="741363"/>
            <a:ext cx="3175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y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75808" name="Arc 32"/>
          <p:cNvSpPr/>
          <p:nvPr/>
        </p:nvSpPr>
        <p:spPr>
          <a:xfrm>
            <a:off x="6376988" y="2238375"/>
            <a:ext cx="127000" cy="215900"/>
          </a:xfrm>
          <a:custGeom>
            <a:avLst/>
            <a:gdLst>
              <a:gd name="txL" fmla="*/ 0 w 21600"/>
              <a:gd name="txT" fmla="*/ 0 h 33582"/>
              <a:gd name="txR" fmla="*/ 21600 w 21600"/>
              <a:gd name="txB" fmla="*/ 33582 h 33582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600" h="33582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</a:path>
              <a:path w="21600" h="33582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75810" name="Line 34"/>
          <p:cNvSpPr/>
          <p:nvPr/>
        </p:nvSpPr>
        <p:spPr>
          <a:xfrm flipH="1">
            <a:off x="5992813" y="2468563"/>
            <a:ext cx="25908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75811" name="Line 35"/>
          <p:cNvSpPr/>
          <p:nvPr/>
        </p:nvSpPr>
        <p:spPr>
          <a:xfrm flipH="1">
            <a:off x="5954713" y="1185863"/>
            <a:ext cx="2286000" cy="13208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5813" name="Freeform 37"/>
          <p:cNvSpPr/>
          <p:nvPr/>
        </p:nvSpPr>
        <p:spPr>
          <a:xfrm rot="-666782">
            <a:off x="7110413" y="5502275"/>
            <a:ext cx="381000" cy="177800"/>
          </a:xfrm>
          <a:custGeom>
            <a:avLst/>
            <a:gdLst>
              <a:gd name="txL" fmla="*/ 0 w 240"/>
              <a:gd name="txT" fmla="*/ 0 h 112"/>
              <a:gd name="txR" fmla="*/ 240 w 240"/>
              <a:gd name="txB" fmla="*/ 112 h 112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40" h="112">
                <a:moveTo>
                  <a:pt x="0" y="16"/>
                </a:moveTo>
                <a:cubicBezTo>
                  <a:pt x="52" y="8"/>
                  <a:pt x="104" y="0"/>
                  <a:pt x="144" y="16"/>
                </a:cubicBezTo>
                <a:cubicBezTo>
                  <a:pt x="184" y="32"/>
                  <a:pt x="224" y="96"/>
                  <a:pt x="240" y="112"/>
                </a:cubicBezTo>
              </a:path>
            </a:pathLst>
          </a:custGeom>
          <a:noFill/>
          <a:ln w="2540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75814" name="Text Box 38"/>
          <p:cNvSpPr txBox="1"/>
          <p:nvPr/>
        </p:nvSpPr>
        <p:spPr>
          <a:xfrm>
            <a:off x="7451725" y="5272088"/>
            <a:ext cx="2698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altLang="en-US" sz="1600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5815" name="Line 39"/>
          <p:cNvSpPr/>
          <p:nvPr/>
        </p:nvSpPr>
        <p:spPr>
          <a:xfrm flipH="1" flipV="1">
            <a:off x="7299325" y="5656263"/>
            <a:ext cx="16129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75816" name="Line 40"/>
          <p:cNvSpPr/>
          <p:nvPr/>
        </p:nvSpPr>
        <p:spPr>
          <a:xfrm>
            <a:off x="4994275" y="4351338"/>
            <a:ext cx="2303463" cy="130492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5821" name="Text Box 45"/>
          <p:cNvSpPr txBox="1"/>
          <p:nvPr/>
        </p:nvSpPr>
        <p:spPr>
          <a:xfrm rot="-1935009">
            <a:off x="7491413" y="779463"/>
            <a:ext cx="14017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y = ax + b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75824" name="Line 48"/>
          <p:cNvSpPr/>
          <p:nvPr/>
        </p:nvSpPr>
        <p:spPr>
          <a:xfrm>
            <a:off x="4879975" y="558800"/>
            <a:ext cx="0" cy="62325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5841" name="Text Box 65"/>
          <p:cNvSpPr txBox="1"/>
          <p:nvPr/>
        </p:nvSpPr>
        <p:spPr>
          <a:xfrm>
            <a:off x="304800" y="800100"/>
            <a:ext cx="4532313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- G</a:t>
            </a:r>
            <a:r>
              <a:rPr lang="en-US" altLang="en-US" sz="2000" dirty="0">
                <a:latin typeface="Times New Roman" panose="02020603050405020304" pitchFamily="18" charset="0"/>
              </a:rPr>
              <a:t>óc </a:t>
            </a:r>
            <a:r>
              <a:rPr lang="en-US" altLang="en-US" sz="2000" dirty="0">
                <a:solidFill>
                  <a:srgbClr val="FF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000" dirty="0">
                <a:latin typeface="Times New Roman" panose="02020603050405020304" pitchFamily="18" charset="0"/>
              </a:rPr>
              <a:t> tạo bởi đ</a:t>
            </a:r>
            <a:r>
              <a:rPr lang="vi-VN" altLang="en-US" sz="2000" dirty="0">
                <a:latin typeface="Times New Roman" panose="02020603050405020304" pitchFamily="18" charset="0"/>
              </a:rPr>
              <a:t>ư</a:t>
            </a:r>
            <a:r>
              <a:rPr lang="en-US" altLang="en-US" sz="2000" dirty="0">
                <a:latin typeface="Times New Roman" panose="02020603050405020304" pitchFamily="18" charset="0"/>
              </a:rPr>
              <a:t>ờng thẳng y = ax + b và trục Ox là góc tạo bởi tia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Ax</a:t>
            </a:r>
            <a:r>
              <a:rPr lang="en-US" altLang="en-US" sz="2000" dirty="0">
                <a:latin typeface="Times New Roman" panose="02020603050405020304" pitchFamily="18" charset="0"/>
              </a:rPr>
              <a:t> và tia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  <a:r>
              <a:rPr lang="en-US" altLang="en-US" sz="2000" dirty="0">
                <a:latin typeface="Times New Roman" panose="02020603050405020304" pitchFamily="18" charset="0"/>
              </a:rPr>
              <a:t>,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856" name="Line 80"/>
          <p:cNvSpPr/>
          <p:nvPr/>
        </p:nvSpPr>
        <p:spPr>
          <a:xfrm flipH="1" flipV="1">
            <a:off x="7145338" y="1585913"/>
            <a:ext cx="4413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75809" name="Text Box 33"/>
          <p:cNvSpPr txBox="1"/>
          <p:nvPr/>
        </p:nvSpPr>
        <p:spPr>
          <a:xfrm>
            <a:off x="2057400" y="3023235"/>
            <a:ext cx="3841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altLang="en-US" sz="2400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5862" name="Text Box 86"/>
          <p:cNvSpPr txBox="1"/>
          <p:nvPr/>
        </p:nvSpPr>
        <p:spPr>
          <a:xfrm>
            <a:off x="248920" y="3061335"/>
            <a:ext cx="36576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+  Khi a &gt; 0 thì       là góc nhọn</a:t>
            </a:r>
            <a:endParaRPr lang="en-US" altLang="en-US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867" name="Text Box 91"/>
          <p:cNvSpPr txBox="1"/>
          <p:nvPr/>
        </p:nvSpPr>
        <p:spPr>
          <a:xfrm>
            <a:off x="2066290" y="3551555"/>
            <a:ext cx="3841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altLang="en-US" sz="2400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868" name="Text Box 92"/>
          <p:cNvSpPr txBox="1"/>
          <p:nvPr/>
        </p:nvSpPr>
        <p:spPr>
          <a:xfrm>
            <a:off x="321310" y="3602355"/>
            <a:ext cx="32004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+  Khi a &lt; 0 thì      là góc tù</a:t>
            </a:r>
            <a:endParaRPr lang="en-US" altLang="en-US" sz="20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874" name="Text Box 98"/>
          <p:cNvSpPr txBox="1"/>
          <p:nvPr/>
        </p:nvSpPr>
        <p:spPr>
          <a:xfrm>
            <a:off x="6492875" y="2122488"/>
            <a:ext cx="2698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altLang="en-US" sz="1600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5908" name="Oval 132"/>
          <p:cNvSpPr>
            <a:spLocks noChangeArrowheads="1"/>
          </p:cNvSpPr>
          <p:nvPr/>
        </p:nvSpPr>
        <p:spPr bwMode="auto">
          <a:xfrm>
            <a:off x="5954713" y="2430463"/>
            <a:ext cx="95250" cy="9525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5909" name="Oval 133"/>
          <p:cNvSpPr>
            <a:spLocks noChangeArrowheads="1"/>
          </p:cNvSpPr>
          <p:nvPr/>
        </p:nvSpPr>
        <p:spPr bwMode="auto">
          <a:xfrm>
            <a:off x="7491413" y="1547813"/>
            <a:ext cx="95250" cy="9525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5910" name="Oval 134"/>
          <p:cNvSpPr/>
          <p:nvPr/>
        </p:nvSpPr>
        <p:spPr>
          <a:xfrm>
            <a:off x="5608638" y="4657725"/>
            <a:ext cx="115887" cy="128588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endParaRPr lang="en-US" altLang="en-US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911" name="Oval 135"/>
          <p:cNvSpPr/>
          <p:nvPr/>
        </p:nvSpPr>
        <p:spPr>
          <a:xfrm>
            <a:off x="7259638" y="5605463"/>
            <a:ext cx="115887" cy="128587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 eaLnBrk="1" hangingPunct="1"/>
            <a:endParaRPr lang="en-US" altLang="en-US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912" name="Text Box 136"/>
          <p:cNvSpPr txBox="1"/>
          <p:nvPr/>
        </p:nvSpPr>
        <p:spPr>
          <a:xfrm>
            <a:off x="304800" y="1600200"/>
            <a:ext cx="45323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+ A</a:t>
            </a:r>
            <a:r>
              <a:rPr lang="en-US" altLang="en-US" sz="2000" dirty="0">
                <a:latin typeface="Times New Roman" panose="02020603050405020304" pitchFamily="18" charset="0"/>
              </a:rPr>
              <a:t> là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giao điểm</a:t>
            </a:r>
            <a:r>
              <a:rPr lang="en-US" altLang="en-US" sz="2000" dirty="0">
                <a:latin typeface="Times New Roman" panose="02020603050405020304" pitchFamily="18" charset="0"/>
              </a:rPr>
              <a:t> của đ</a:t>
            </a:r>
            <a:r>
              <a:rPr lang="vi-VN" altLang="en-US" sz="2000" dirty="0">
                <a:latin typeface="Times New Roman" panose="02020603050405020304" pitchFamily="18" charset="0"/>
              </a:rPr>
              <a:t>ư</a:t>
            </a:r>
            <a:r>
              <a:rPr lang="en-US" altLang="en-US" sz="2000" dirty="0">
                <a:latin typeface="Times New Roman" panose="02020603050405020304" pitchFamily="18" charset="0"/>
              </a:rPr>
              <a:t>ờng thẳng              y = ax + b với trục Ox. 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913" name="Text Box 137"/>
          <p:cNvSpPr txBox="1"/>
          <p:nvPr/>
        </p:nvSpPr>
        <p:spPr>
          <a:xfrm>
            <a:off x="304800" y="2247900"/>
            <a:ext cx="45323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+ T </a:t>
            </a:r>
            <a:r>
              <a:rPr lang="en-US" altLang="en-US" sz="2000" dirty="0">
                <a:latin typeface="Times New Roman" panose="02020603050405020304" pitchFamily="18" charset="0"/>
              </a:rPr>
              <a:t>là một điểm thuộc đ</a:t>
            </a:r>
            <a:r>
              <a:rPr lang="vi-VN" altLang="en-US" sz="2000" dirty="0">
                <a:latin typeface="Times New Roman" panose="02020603050405020304" pitchFamily="18" charset="0"/>
              </a:rPr>
              <a:t>ư</a:t>
            </a:r>
            <a:r>
              <a:rPr lang="en-US" altLang="en-US" sz="2000" dirty="0">
                <a:latin typeface="Times New Roman" panose="02020603050405020304" pitchFamily="18" charset="0"/>
              </a:rPr>
              <a:t>ờng thẳng            y = ax+b và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có tung độ dương.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5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5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/>
      <p:bldP spid="75785" grpId="0"/>
      <p:bldP spid="75786" grpId="0"/>
      <p:bldP spid="75789" grpId="0"/>
      <p:bldP spid="75790" grpId="0"/>
      <p:bldP spid="75792" grpId="0"/>
      <p:bldP spid="75801" grpId="0"/>
      <p:bldP spid="75802" grpId="0"/>
      <p:bldP spid="75803" grpId="0"/>
      <p:bldP spid="75805" grpId="0"/>
      <p:bldP spid="75806" grpId="0"/>
      <p:bldP spid="75807" grpId="0"/>
      <p:bldP spid="75808" grpId="0" animBg="1"/>
      <p:bldP spid="75813" grpId="0" animBg="1"/>
      <p:bldP spid="75814" grpId="0"/>
      <p:bldP spid="75821" grpId="0"/>
      <p:bldP spid="75841" grpId="0"/>
      <p:bldP spid="75809" grpId="0"/>
      <p:bldP spid="75867" grpId="0"/>
      <p:bldP spid="75874" grpId="0"/>
      <p:bldP spid="75908" grpId="0" animBg="1"/>
      <p:bldP spid="75909" grpId="0" animBg="1"/>
      <p:bldP spid="75910" grpId="0" animBg="1"/>
      <p:bldP spid="75911" grpId="0" animBg="1"/>
      <p:bldP spid="75912" grpId="0"/>
      <p:bldP spid="759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3" name="Line 4"/>
          <p:cNvSpPr/>
          <p:nvPr/>
        </p:nvSpPr>
        <p:spPr>
          <a:xfrm>
            <a:off x="4689475" y="625475"/>
            <a:ext cx="0" cy="62325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4" name="Text Box 9"/>
          <p:cNvSpPr txBox="1"/>
          <p:nvPr/>
        </p:nvSpPr>
        <p:spPr>
          <a:xfrm>
            <a:off x="5186363" y="1009650"/>
            <a:ext cx="34956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055" name="Text Box 29"/>
          <p:cNvSpPr txBox="1"/>
          <p:nvPr/>
        </p:nvSpPr>
        <p:spPr>
          <a:xfrm>
            <a:off x="5148263" y="1123950"/>
            <a:ext cx="36861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056" name="Text Box 84"/>
          <p:cNvSpPr txBox="1"/>
          <p:nvPr/>
        </p:nvSpPr>
        <p:spPr>
          <a:xfrm>
            <a:off x="5072063" y="5618163"/>
            <a:ext cx="33401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5574" name="Text Box 102"/>
          <p:cNvSpPr txBox="1"/>
          <p:nvPr/>
        </p:nvSpPr>
        <p:spPr>
          <a:xfrm>
            <a:off x="0" y="2276475"/>
            <a:ext cx="4416425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* Các đường thẳng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có hệ số a bằng nhau</a:t>
            </a:r>
            <a:r>
              <a:rPr lang="en-US" altLang="en-US" sz="2000" dirty="0">
                <a:latin typeface="Times New Roman" panose="02020603050405020304" pitchFamily="18" charset="0"/>
              </a:rPr>
              <a:t> thì tạo với trục ox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các góc bằng nhau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8" name="Line 113"/>
          <p:cNvSpPr/>
          <p:nvPr/>
        </p:nvSpPr>
        <p:spPr>
          <a:xfrm>
            <a:off x="6780213" y="3059113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9" name="Line 114"/>
          <p:cNvSpPr/>
          <p:nvPr/>
        </p:nvSpPr>
        <p:spPr>
          <a:xfrm>
            <a:off x="6780213" y="2493963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0" name="Line 115"/>
          <p:cNvSpPr/>
          <p:nvPr/>
        </p:nvSpPr>
        <p:spPr>
          <a:xfrm>
            <a:off x="6780213" y="1930400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1" name="Line 116"/>
          <p:cNvSpPr/>
          <p:nvPr/>
        </p:nvSpPr>
        <p:spPr>
          <a:xfrm>
            <a:off x="6780213" y="4224338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2" name="Line 117"/>
          <p:cNvSpPr/>
          <p:nvPr/>
        </p:nvSpPr>
        <p:spPr>
          <a:xfrm>
            <a:off x="6780213" y="4829175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3" name="Line 118"/>
          <p:cNvSpPr/>
          <p:nvPr/>
        </p:nvSpPr>
        <p:spPr>
          <a:xfrm>
            <a:off x="6780213" y="5472113"/>
            <a:ext cx="6985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4" name="Line 119"/>
          <p:cNvSpPr/>
          <p:nvPr/>
        </p:nvSpPr>
        <p:spPr>
          <a:xfrm>
            <a:off x="7310438" y="36210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5" name="Line 120"/>
          <p:cNvSpPr/>
          <p:nvPr/>
        </p:nvSpPr>
        <p:spPr>
          <a:xfrm>
            <a:off x="7839075" y="36210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6" name="Line 121"/>
          <p:cNvSpPr/>
          <p:nvPr/>
        </p:nvSpPr>
        <p:spPr>
          <a:xfrm>
            <a:off x="8369300" y="36210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7" name="Line 122"/>
          <p:cNvSpPr/>
          <p:nvPr/>
        </p:nvSpPr>
        <p:spPr>
          <a:xfrm>
            <a:off x="6321425" y="36210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8" name="Line 123"/>
          <p:cNvSpPr/>
          <p:nvPr/>
        </p:nvSpPr>
        <p:spPr>
          <a:xfrm>
            <a:off x="5754688" y="36210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69" name="Line 124"/>
          <p:cNvSpPr/>
          <p:nvPr/>
        </p:nvSpPr>
        <p:spPr>
          <a:xfrm>
            <a:off x="5154613" y="3621088"/>
            <a:ext cx="0" cy="809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070" name="Group 150"/>
          <p:cNvGrpSpPr/>
          <p:nvPr/>
        </p:nvGrpSpPr>
        <p:grpSpPr>
          <a:xfrm>
            <a:off x="4764088" y="1166813"/>
            <a:ext cx="4351337" cy="4949825"/>
            <a:chOff x="3001" y="735"/>
            <a:chExt cx="2741" cy="3118"/>
          </a:xfrm>
        </p:grpSpPr>
        <p:sp>
          <p:nvSpPr>
            <p:cNvPr id="2091" name="Text Box 110"/>
            <p:cNvSpPr txBox="1"/>
            <p:nvPr/>
          </p:nvSpPr>
          <p:spPr>
            <a:xfrm>
              <a:off x="5565" y="2322"/>
              <a:ext cx="177" cy="233"/>
            </a:xfrm>
            <a:prstGeom prst="rect">
              <a:avLst/>
            </a:prstGeom>
            <a:noFill/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x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2092" name="Line 111"/>
            <p:cNvSpPr/>
            <p:nvPr/>
          </p:nvSpPr>
          <p:spPr>
            <a:xfrm flipV="1">
              <a:off x="4293" y="735"/>
              <a:ext cx="0" cy="311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93" name="Line 112"/>
            <p:cNvSpPr/>
            <p:nvPr/>
          </p:nvSpPr>
          <p:spPr>
            <a:xfrm>
              <a:off x="3001" y="2307"/>
              <a:ext cx="269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094" name="Text Box 125"/>
            <p:cNvSpPr txBox="1"/>
            <p:nvPr/>
          </p:nvSpPr>
          <p:spPr>
            <a:xfrm>
              <a:off x="4238" y="2281"/>
              <a:ext cx="200" cy="233"/>
            </a:xfrm>
            <a:prstGeom prst="rect">
              <a:avLst/>
            </a:prstGeom>
            <a:noFill/>
            <a:ln w="28575" cap="flat" cmpd="sng">
              <a:solidFill>
                <a:srgbClr val="FFCC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Times New Roman" panose="02020603050405020304" pitchFamily="18" charset="0"/>
                </a:rPr>
                <a:t>O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071" name="Text Box 126"/>
          <p:cNvSpPr txBox="1"/>
          <p:nvPr/>
        </p:nvSpPr>
        <p:spPr>
          <a:xfrm>
            <a:off x="6494463" y="1047750"/>
            <a:ext cx="280987" cy="369888"/>
          </a:xfrm>
          <a:prstGeom prst="rect">
            <a:avLst/>
          </a:prstGeom>
          <a:noFill/>
          <a:ln w="2857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y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072" name="Freeform 127"/>
          <p:cNvSpPr/>
          <p:nvPr/>
        </p:nvSpPr>
        <p:spPr>
          <a:xfrm>
            <a:off x="6553200" y="1431925"/>
            <a:ext cx="2044700" cy="4567238"/>
          </a:xfrm>
          <a:custGeom>
            <a:avLst/>
            <a:gdLst>
              <a:gd name="txL" fmla="*/ 0 w 1288"/>
              <a:gd name="txT" fmla="*/ 0 h 2877"/>
              <a:gd name="txR" fmla="*/ 1288 w 1288"/>
              <a:gd name="txB" fmla="*/ 2877 h 2877"/>
            </a:gdLst>
            <a:ahLst/>
            <a:cxnLst>
              <a:cxn ang="0">
                <a:pos x="2147483647" y="0"/>
              </a:cxn>
              <a:cxn ang="0">
                <a:pos x="0" y="2147483647"/>
              </a:cxn>
            </a:cxnLst>
            <a:rect l="txL" t="txT" r="txR" b="txB"/>
            <a:pathLst>
              <a:path w="1288" h="2877">
                <a:moveTo>
                  <a:pt x="1288" y="0"/>
                </a:moveTo>
                <a:lnTo>
                  <a:pt x="0" y="2877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73" name="Freeform 128"/>
          <p:cNvSpPr/>
          <p:nvPr/>
        </p:nvSpPr>
        <p:spPr>
          <a:xfrm>
            <a:off x="5445125" y="1039813"/>
            <a:ext cx="1981200" cy="4668837"/>
          </a:xfrm>
          <a:custGeom>
            <a:avLst/>
            <a:gdLst>
              <a:gd name="txL" fmla="*/ 0 w 1248"/>
              <a:gd name="txT" fmla="*/ 0 h 2941"/>
              <a:gd name="txR" fmla="*/ 1248 w 1248"/>
              <a:gd name="txB" fmla="*/ 2941 h 2941"/>
            </a:gdLst>
            <a:ahLst/>
            <a:cxnLst>
              <a:cxn ang="0">
                <a:pos x="0" y="2147483647"/>
              </a:cxn>
              <a:cxn ang="0">
                <a:pos x="2147483647" y="0"/>
              </a:cxn>
            </a:cxnLst>
            <a:rect l="txL" t="txT" r="txR" b="txB"/>
            <a:pathLst>
              <a:path w="1248" h="2941">
                <a:moveTo>
                  <a:pt x="0" y="2941"/>
                </a:moveTo>
                <a:lnTo>
                  <a:pt x="1248" y="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74" name="Rectangle 129"/>
          <p:cNvSpPr/>
          <p:nvPr/>
        </p:nvSpPr>
        <p:spPr>
          <a:xfrm>
            <a:off x="6413500" y="3224213"/>
            <a:ext cx="4238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l-GR" altLang="en-US" sz="2000" i="1" dirty="0">
                <a:latin typeface="Times New Roman" panose="02020603050405020304" pitchFamily="18" charset="0"/>
              </a:rPr>
              <a:t>α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1</a:t>
            </a:r>
            <a:endParaRPr lang="el-GR" altLang="en-US" sz="2000" i="1" dirty="0">
              <a:latin typeface="Times New Roman" panose="02020603050405020304" pitchFamily="18" charset="0"/>
            </a:endParaRPr>
          </a:p>
        </p:txBody>
      </p:sp>
      <p:sp>
        <p:nvSpPr>
          <p:cNvPr id="2075" name="Arc 130"/>
          <p:cNvSpPr/>
          <p:nvPr/>
        </p:nvSpPr>
        <p:spPr>
          <a:xfrm>
            <a:off x="7683500" y="3390900"/>
            <a:ext cx="192088" cy="307975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21600 h 21600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76" name="Arc 131"/>
          <p:cNvSpPr/>
          <p:nvPr/>
        </p:nvSpPr>
        <p:spPr>
          <a:xfrm>
            <a:off x="6381750" y="3467100"/>
            <a:ext cx="187325" cy="307975"/>
          </a:xfrm>
          <a:custGeom>
            <a:avLst/>
            <a:gdLst>
              <a:gd name="txL" fmla="*/ 0 w 21095"/>
              <a:gd name="txT" fmla="*/ 0 h 21600"/>
              <a:gd name="txR" fmla="*/ 21095 w 21095"/>
              <a:gd name="txB" fmla="*/ 21600 h 21600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095" h="21600" fill="none">
                <a:moveTo>
                  <a:pt x="-1" y="0"/>
                </a:moveTo>
                <a:cubicBezTo>
                  <a:pt x="10140" y="0"/>
                  <a:pt x="18915" y="7053"/>
                  <a:pt x="21095" y="16956"/>
                </a:cubicBezTo>
              </a:path>
              <a:path w="21095" h="21600" stroke="0">
                <a:moveTo>
                  <a:pt x="-1" y="0"/>
                </a:moveTo>
                <a:cubicBezTo>
                  <a:pt x="10140" y="0"/>
                  <a:pt x="18915" y="7053"/>
                  <a:pt x="21095" y="1695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77" name="Rectangle 132"/>
          <p:cNvSpPr/>
          <p:nvPr/>
        </p:nvSpPr>
        <p:spPr>
          <a:xfrm>
            <a:off x="7759700" y="3198813"/>
            <a:ext cx="4603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l-GR" altLang="en-US" sz="2000" i="1" dirty="0">
                <a:latin typeface="Times New Roman" panose="02020603050405020304" pitchFamily="18" charset="0"/>
              </a:rPr>
              <a:t>α</a:t>
            </a:r>
            <a:r>
              <a:rPr lang="en-US" altLang="en-US" sz="2000" i="1" baseline="-25000" dirty="0">
                <a:latin typeface="Times New Roman" panose="02020603050405020304" pitchFamily="18" charset="0"/>
              </a:rPr>
              <a:t>2</a:t>
            </a:r>
            <a:endParaRPr lang="el-GR" altLang="en-US" sz="2000" i="1" dirty="0">
              <a:latin typeface="Times New Roman" panose="02020603050405020304" pitchFamily="18" charset="0"/>
            </a:endParaRPr>
          </a:p>
        </p:txBody>
      </p:sp>
      <p:sp>
        <p:nvSpPr>
          <p:cNvPr id="2078" name="Text Box 133"/>
          <p:cNvSpPr txBox="1"/>
          <p:nvPr/>
        </p:nvSpPr>
        <p:spPr>
          <a:xfrm rot="-3861515">
            <a:off x="4887913" y="5011738"/>
            <a:ext cx="12287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y</a:t>
            </a:r>
            <a:r>
              <a:rPr lang="en-US" altLang="en-US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en-US" b="1" i="1" dirty="0">
                <a:latin typeface="Times New Roman" panose="02020603050405020304" pitchFamily="18" charset="0"/>
              </a:rPr>
              <a:t> = 2x + 2</a:t>
            </a:r>
            <a:endParaRPr lang="en-US" altLang="en-US" b="1" i="1" dirty="0">
              <a:latin typeface="Times New Roman" panose="02020603050405020304" pitchFamily="18" charset="0"/>
            </a:endParaRPr>
          </a:p>
        </p:txBody>
      </p:sp>
      <p:sp>
        <p:nvSpPr>
          <p:cNvPr id="2079" name="Text Box 134"/>
          <p:cNvSpPr txBox="1"/>
          <p:nvPr/>
        </p:nvSpPr>
        <p:spPr>
          <a:xfrm rot="-3865214">
            <a:off x="7594600" y="1590675"/>
            <a:ext cx="13446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y</a:t>
            </a:r>
            <a:r>
              <a:rPr lang="en-US" altLang="en-US" baseline="-25000" dirty="0"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</a:rPr>
              <a:t> = 2x - 3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080" name="Text Box 136"/>
          <p:cNvSpPr txBox="1"/>
          <p:nvPr/>
        </p:nvSpPr>
        <p:spPr>
          <a:xfrm>
            <a:off x="6532563" y="2276475"/>
            <a:ext cx="3444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2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081" name="Text Box 137"/>
          <p:cNvSpPr txBox="1"/>
          <p:nvPr/>
        </p:nvSpPr>
        <p:spPr>
          <a:xfrm>
            <a:off x="5954713" y="3330575"/>
            <a:ext cx="4619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- 1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082" name="Text Box 138"/>
          <p:cNvSpPr txBox="1"/>
          <p:nvPr/>
        </p:nvSpPr>
        <p:spPr>
          <a:xfrm>
            <a:off x="6799263" y="5251450"/>
            <a:ext cx="3841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-3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2050" name="Object 139"/>
          <p:cNvGraphicFramePr>
            <a:graphicFrameLocks noChangeAspect="1"/>
          </p:cNvGraphicFramePr>
          <p:nvPr/>
        </p:nvGraphicFramePr>
        <p:xfrm>
          <a:off x="7470775" y="37465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33350" imgH="394970" progId="Equation.3">
                  <p:embed/>
                </p:oleObj>
              </mc:Choice>
              <mc:Fallback>
                <p:oleObj name="" r:id="rId1" imgW="133350" imgH="39497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470775" y="3746500"/>
                        <a:ext cx="1524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40"/>
          <p:cNvGrpSpPr/>
          <p:nvPr/>
        </p:nvGrpSpPr>
        <p:grpSpPr>
          <a:xfrm>
            <a:off x="-190500" y="2430463"/>
            <a:ext cx="4416425" cy="1003300"/>
            <a:chOff x="98" y="1434"/>
            <a:chExt cx="2782" cy="632"/>
          </a:xfrm>
        </p:grpSpPr>
        <p:sp>
          <p:nvSpPr>
            <p:cNvPr id="2089" name="Text Box 141"/>
            <p:cNvSpPr txBox="1"/>
            <p:nvPr/>
          </p:nvSpPr>
          <p:spPr>
            <a:xfrm>
              <a:off x="98" y="1434"/>
              <a:ext cx="278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>
                <a:spcBef>
                  <a:spcPct val="50000"/>
                </a:spcBef>
              </a:pPr>
              <a:endPara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5614" name="Text Box 142"/>
            <p:cNvSpPr txBox="1">
              <a:spLocks noChangeArrowheads="1"/>
            </p:cNvSpPr>
            <p:nvPr/>
          </p:nvSpPr>
          <p:spPr bwMode="auto">
            <a:xfrm>
              <a:off x="243" y="1832"/>
              <a:ext cx="702" cy="2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R="0" algn="ctr" defTabSz="914400" eaLnBrk="1" hangingPunct="1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endParaRPr kumimoji="0" lang="en-US" altLang="en-US" b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aphicFrame>
          <p:nvGraphicFramePr>
            <p:cNvPr id="2052" name="Object 143"/>
            <p:cNvGraphicFramePr>
              <a:graphicFrameLocks noChangeAspect="1"/>
            </p:cNvGraphicFramePr>
            <p:nvPr/>
          </p:nvGraphicFramePr>
          <p:xfrm>
            <a:off x="956" y="1792"/>
            <a:ext cx="1342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3" imgW="1117600" imgH="228600" progId="Equation.DSMT4">
                    <p:embed/>
                  </p:oleObj>
                </mc:Choice>
                <mc:Fallback>
                  <p:oleObj name="" r:id="rId3" imgW="1117600" imgH="228600" progId="Equation.DSMT4">
                    <p:embed/>
                    <p:pic>
                      <p:nvPicPr>
                        <p:cNvPr id="0" name="Picture 307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56" y="1792"/>
                          <a:ext cx="1342" cy="27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44"/>
          <p:cNvGrpSpPr/>
          <p:nvPr/>
        </p:nvGrpSpPr>
        <p:grpSpPr>
          <a:xfrm>
            <a:off x="-190500" y="2430463"/>
            <a:ext cx="4416425" cy="1003300"/>
            <a:chOff x="98" y="1434"/>
            <a:chExt cx="2782" cy="632"/>
          </a:xfrm>
        </p:grpSpPr>
        <p:sp>
          <p:nvSpPr>
            <p:cNvPr id="2087" name="Text Box 145"/>
            <p:cNvSpPr txBox="1"/>
            <p:nvPr/>
          </p:nvSpPr>
          <p:spPr>
            <a:xfrm>
              <a:off x="98" y="1434"/>
              <a:ext cx="278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>
                <a:spcBef>
                  <a:spcPct val="50000"/>
                </a:spcBef>
              </a:pPr>
              <a:endPara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5618" name="Text Box 146"/>
            <p:cNvSpPr txBox="1">
              <a:spLocks noChangeArrowheads="1"/>
            </p:cNvSpPr>
            <p:nvPr/>
          </p:nvSpPr>
          <p:spPr bwMode="auto">
            <a:xfrm>
              <a:off x="243" y="1832"/>
              <a:ext cx="702" cy="2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R="0" algn="ctr" defTabSz="914400" eaLnBrk="1" hangingPunct="1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endParaRPr kumimoji="0" lang="en-US" altLang="en-US" b="1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aphicFrame>
          <p:nvGraphicFramePr>
            <p:cNvPr id="2051" name="Object 147"/>
            <p:cNvGraphicFramePr>
              <a:graphicFrameLocks noChangeAspect="1"/>
            </p:cNvGraphicFramePr>
            <p:nvPr/>
          </p:nvGraphicFramePr>
          <p:xfrm>
            <a:off x="956" y="1792"/>
            <a:ext cx="1342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5" imgW="1117600" imgH="228600" progId="Equation.DSMT4">
                    <p:embed/>
                  </p:oleObj>
                </mc:Choice>
                <mc:Fallback>
                  <p:oleObj name="" r:id="rId5" imgW="1117600" imgH="228600" progId="Equation.DSMT4">
                    <p:embed/>
                    <p:pic>
                      <p:nvPicPr>
                        <p:cNvPr id="0" name="Picture 307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56" y="1792"/>
                          <a:ext cx="1342" cy="27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85" name="Text Box 148"/>
          <p:cNvSpPr txBox="1"/>
          <p:nvPr/>
        </p:nvSpPr>
        <p:spPr>
          <a:xfrm>
            <a:off x="7181850" y="3292475"/>
            <a:ext cx="46196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1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086" name="Text Box 149"/>
          <p:cNvSpPr txBox="1"/>
          <p:nvPr/>
        </p:nvSpPr>
        <p:spPr>
          <a:xfrm>
            <a:off x="5561013" y="3294063"/>
            <a:ext cx="4984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-2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5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6" name="Line 4"/>
          <p:cNvSpPr/>
          <p:nvPr/>
        </p:nvSpPr>
        <p:spPr>
          <a:xfrm>
            <a:off x="4533900" y="625475"/>
            <a:ext cx="0" cy="62325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7" name="Line 47"/>
          <p:cNvSpPr/>
          <p:nvPr/>
        </p:nvSpPr>
        <p:spPr>
          <a:xfrm flipH="1">
            <a:off x="4572000" y="2162175"/>
            <a:ext cx="3994150" cy="1997075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8" name="Line 48"/>
          <p:cNvSpPr/>
          <p:nvPr/>
        </p:nvSpPr>
        <p:spPr>
          <a:xfrm flipH="1">
            <a:off x="6376988" y="1816100"/>
            <a:ext cx="1766887" cy="3417888"/>
          </a:xfrm>
          <a:prstGeom prst="line">
            <a:avLst/>
          </a:prstGeom>
          <a:ln w="28575" cap="flat" cmpd="sng">
            <a:solidFill>
              <a:srgbClr val="66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79" name="Text Box 49"/>
          <p:cNvSpPr txBox="1"/>
          <p:nvPr/>
        </p:nvSpPr>
        <p:spPr>
          <a:xfrm>
            <a:off x="5608638" y="3454400"/>
            <a:ext cx="5381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0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en-US" sz="2000" baseline="-25000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080" name="Text Box 50"/>
          <p:cNvSpPr txBox="1"/>
          <p:nvPr/>
        </p:nvSpPr>
        <p:spPr>
          <a:xfrm>
            <a:off x="6657975" y="3435350"/>
            <a:ext cx="48101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i="1" dirty="0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000" b="1" i="1" baseline="-25000" dirty="0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sz="2000" baseline="-25000" dirty="0">
              <a:solidFill>
                <a:srgbClr val="0099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081" name="Text Box 51"/>
          <p:cNvSpPr txBox="1"/>
          <p:nvPr/>
        </p:nvSpPr>
        <p:spPr>
          <a:xfrm>
            <a:off x="7297738" y="3435350"/>
            <a:ext cx="6540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i="1" dirty="0">
                <a:solidFill>
                  <a:srgbClr val="66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000" b="1" i="1" baseline="-25000" dirty="0">
                <a:solidFill>
                  <a:srgbClr val="66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en-US" altLang="en-US" sz="2000" baseline="-25000" dirty="0">
              <a:solidFill>
                <a:srgbClr val="660066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082" name="Text Box 52"/>
          <p:cNvSpPr txBox="1"/>
          <p:nvPr/>
        </p:nvSpPr>
        <p:spPr>
          <a:xfrm rot="-1711604">
            <a:off x="5040313" y="3017838"/>
            <a:ext cx="195421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): y  = 0,5x + 2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3" name="Text Box 53"/>
          <p:cNvSpPr txBox="1"/>
          <p:nvPr/>
        </p:nvSpPr>
        <p:spPr>
          <a:xfrm rot="-2968586">
            <a:off x="4949825" y="4586288"/>
            <a:ext cx="17605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b="1" baseline="-25000" dirty="0">
                <a:solidFill>
                  <a:srgbClr val="0099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009900"/>
                </a:solidFill>
                <a:latin typeface="Times New Roman" panose="02020603050405020304" pitchFamily="18" charset="0"/>
              </a:rPr>
              <a:t>): y=  x + 2</a:t>
            </a:r>
            <a:endParaRPr lang="en-US" altLang="en-US" b="1" dirty="0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4" name="Text Box 54"/>
          <p:cNvSpPr txBox="1"/>
          <p:nvPr/>
        </p:nvSpPr>
        <p:spPr>
          <a:xfrm rot="-3970345">
            <a:off x="5907088" y="4629150"/>
            <a:ext cx="17668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b="1" baseline="-25000" dirty="0">
                <a:solidFill>
                  <a:srgbClr val="66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</a:rPr>
              <a:t>): y = 2x + 2</a:t>
            </a:r>
            <a:endParaRPr lang="en-US" altLang="en-US" b="1" dirty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5" name="Arc 55"/>
          <p:cNvSpPr/>
          <p:nvPr/>
        </p:nvSpPr>
        <p:spPr>
          <a:xfrm>
            <a:off x="5608638" y="3643313"/>
            <a:ext cx="63500" cy="184150"/>
          </a:xfrm>
          <a:custGeom>
            <a:avLst/>
            <a:gdLst>
              <a:gd name="txL" fmla="*/ 0 w 21600"/>
              <a:gd name="txT" fmla="*/ 0 h 33582"/>
              <a:gd name="txR" fmla="*/ 21600 w 21600"/>
              <a:gd name="txB" fmla="*/ 33582 h 33582"/>
            </a:gdLst>
            <a:ahLst/>
            <a:cxnLst>
              <a:cxn ang="0">
                <a:pos x="0" y="0"/>
              </a:cxn>
              <a:cxn ang="0">
                <a:pos x="294762472" y="2147483647"/>
              </a:cxn>
              <a:cxn ang="0">
                <a:pos x="0" y="2147483647"/>
              </a:cxn>
            </a:cxnLst>
            <a:rect l="txL" t="txT" r="txR" b="txB"/>
            <a:pathLst>
              <a:path w="21600" h="33582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</a:path>
              <a:path w="21600" h="33582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64"/>
                  <a:pt x="20337" y="30033"/>
                  <a:pt x="17971" y="3358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3086" name="Arc 56"/>
          <p:cNvSpPr/>
          <p:nvPr/>
        </p:nvSpPr>
        <p:spPr>
          <a:xfrm>
            <a:off x="6645275" y="3644900"/>
            <a:ext cx="63500" cy="190500"/>
          </a:xfrm>
          <a:custGeom>
            <a:avLst/>
            <a:gdLst>
              <a:gd name="txL" fmla="*/ 0 w 21600"/>
              <a:gd name="txT" fmla="*/ 0 h 34770"/>
              <a:gd name="txR" fmla="*/ 21600 w 21600"/>
              <a:gd name="txB" fmla="*/ 34770 h 34770"/>
            </a:gdLst>
            <a:ahLst/>
            <a:cxnLst>
              <a:cxn ang="0">
                <a:pos x="0" y="0"/>
              </a:cxn>
              <a:cxn ang="0">
                <a:pos x="280809787" y="2147483647"/>
              </a:cxn>
              <a:cxn ang="0">
                <a:pos x="0" y="2147483647"/>
              </a:cxn>
            </a:cxnLst>
            <a:rect l="txL" t="txT" r="txR" b="txB"/>
            <a:pathLst>
              <a:path w="21600" h="3477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363"/>
                  <a:pt x="20025" y="30993"/>
                  <a:pt x="17120" y="34769"/>
                </a:cubicBezTo>
              </a:path>
              <a:path w="21600" h="3477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363"/>
                  <a:pt x="20025" y="30993"/>
                  <a:pt x="17120" y="3476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 cap="flat" cmpd="dbl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3087" name="Arc 57"/>
          <p:cNvSpPr/>
          <p:nvPr/>
        </p:nvSpPr>
        <p:spPr>
          <a:xfrm>
            <a:off x="7221538" y="3624263"/>
            <a:ext cx="93662" cy="192087"/>
          </a:xfrm>
          <a:custGeom>
            <a:avLst/>
            <a:gdLst>
              <a:gd name="txL" fmla="*/ 0 w 21600"/>
              <a:gd name="txT" fmla="*/ 0 h 31513"/>
              <a:gd name="txR" fmla="*/ 21600 w 21600"/>
              <a:gd name="txB" fmla="*/ 31513 h 31513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600" h="31513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49"/>
                  <a:pt x="20773" y="28448"/>
                  <a:pt x="19190" y="31512"/>
                </a:cubicBezTo>
              </a:path>
              <a:path w="21600" h="31513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049"/>
                  <a:pt x="20773" y="28448"/>
                  <a:pt x="19190" y="3151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 cap="flat" cmpd="tri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3088" name="Line 58"/>
          <p:cNvSpPr/>
          <p:nvPr/>
        </p:nvSpPr>
        <p:spPr>
          <a:xfrm>
            <a:off x="4648200" y="3813175"/>
            <a:ext cx="3643313" cy="793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89" name="Line 59"/>
          <p:cNvSpPr/>
          <p:nvPr/>
        </p:nvSpPr>
        <p:spPr>
          <a:xfrm flipV="1">
            <a:off x="7759700" y="1778000"/>
            <a:ext cx="0" cy="326231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90" name="Line 61"/>
          <p:cNvSpPr/>
          <p:nvPr/>
        </p:nvSpPr>
        <p:spPr>
          <a:xfrm>
            <a:off x="5878513" y="3775075"/>
            <a:ext cx="0" cy="984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91" name="Line 62"/>
          <p:cNvSpPr/>
          <p:nvPr/>
        </p:nvSpPr>
        <p:spPr>
          <a:xfrm>
            <a:off x="7107238" y="3775075"/>
            <a:ext cx="0" cy="984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92" name="Line 63"/>
          <p:cNvSpPr/>
          <p:nvPr/>
        </p:nvSpPr>
        <p:spPr>
          <a:xfrm>
            <a:off x="5262563" y="3775075"/>
            <a:ext cx="0" cy="984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93" name="Line 64"/>
          <p:cNvSpPr/>
          <p:nvPr/>
        </p:nvSpPr>
        <p:spPr>
          <a:xfrm>
            <a:off x="6492875" y="3775075"/>
            <a:ext cx="0" cy="984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94" name="Line 65"/>
          <p:cNvSpPr/>
          <p:nvPr/>
        </p:nvSpPr>
        <p:spPr>
          <a:xfrm flipH="1">
            <a:off x="7716838" y="2584450"/>
            <a:ext cx="60325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95" name="Line 66"/>
          <p:cNvSpPr/>
          <p:nvPr/>
        </p:nvSpPr>
        <p:spPr>
          <a:xfrm flipH="1" flipV="1">
            <a:off x="7697788" y="4427538"/>
            <a:ext cx="1190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96" name="Line 67"/>
          <p:cNvSpPr/>
          <p:nvPr/>
        </p:nvSpPr>
        <p:spPr>
          <a:xfrm flipV="1">
            <a:off x="5454650" y="1892300"/>
            <a:ext cx="2957513" cy="2957513"/>
          </a:xfrm>
          <a:prstGeom prst="line">
            <a:avLst/>
          </a:prstGeom>
          <a:ln w="28575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97" name="Text Box 68"/>
          <p:cNvSpPr txBox="1"/>
          <p:nvPr/>
        </p:nvSpPr>
        <p:spPr>
          <a:xfrm>
            <a:off x="5108575" y="3775075"/>
            <a:ext cx="423863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- 4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3098" name="Text Box 69"/>
          <p:cNvSpPr txBox="1"/>
          <p:nvPr/>
        </p:nvSpPr>
        <p:spPr>
          <a:xfrm>
            <a:off x="6356350" y="3775075"/>
            <a:ext cx="481013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- 2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3099" name="Text Box 70"/>
          <p:cNvSpPr txBox="1"/>
          <p:nvPr/>
        </p:nvSpPr>
        <p:spPr>
          <a:xfrm>
            <a:off x="7029450" y="3775075"/>
            <a:ext cx="423863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-1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3100" name="Text Box 71"/>
          <p:cNvSpPr txBox="1"/>
          <p:nvPr/>
        </p:nvSpPr>
        <p:spPr>
          <a:xfrm>
            <a:off x="7721600" y="2439988"/>
            <a:ext cx="3333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2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3101" name="Text Box 72"/>
          <p:cNvSpPr txBox="1"/>
          <p:nvPr/>
        </p:nvSpPr>
        <p:spPr>
          <a:xfrm>
            <a:off x="7716838" y="3808413"/>
            <a:ext cx="303212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O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3102" name="Text Box 73"/>
          <p:cNvSpPr txBox="1"/>
          <p:nvPr/>
        </p:nvSpPr>
        <p:spPr>
          <a:xfrm>
            <a:off x="8110538" y="3808413"/>
            <a:ext cx="3333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x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3103" name="Text Box 74"/>
          <p:cNvSpPr txBox="1"/>
          <p:nvPr/>
        </p:nvSpPr>
        <p:spPr>
          <a:xfrm>
            <a:off x="7451725" y="1785938"/>
            <a:ext cx="303213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y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3104" name="Text Box 75"/>
          <p:cNvSpPr txBox="1"/>
          <p:nvPr/>
        </p:nvSpPr>
        <p:spPr>
          <a:xfrm>
            <a:off x="4648200" y="701675"/>
            <a:ext cx="42672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en-US" sz="2000" dirty="0">
                <a:latin typeface="Times New Roman" panose="02020603050405020304" pitchFamily="18" charset="0"/>
              </a:rPr>
              <a:t>    Hình vẽ biểu diễn đồ thị của các hàm số (với hệ số </a:t>
            </a:r>
            <a:r>
              <a:rPr lang="en-US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 &gt; 0</a:t>
            </a:r>
            <a:r>
              <a:rPr lang="en-US" altLang="en-US" sz="2000" dirty="0">
                <a:latin typeface="Times New Roman" panose="02020603050405020304" pitchFamily="18" charset="0"/>
              </a:rPr>
              <a:t>):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dirty="0">
                <a:latin typeface="Times New Roman" panose="02020603050405020304" pitchFamily="18" charset="0"/>
              </a:rPr>
              <a:t>y = 0,5x + 2 ;   y = x + 2 ;  y = 2x + 2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3105" name="Text Box 108"/>
          <p:cNvSpPr txBox="1"/>
          <p:nvPr/>
        </p:nvSpPr>
        <p:spPr>
          <a:xfrm>
            <a:off x="4495800" y="701675"/>
            <a:ext cx="6143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6" name="Line 171"/>
          <p:cNvSpPr/>
          <p:nvPr/>
        </p:nvSpPr>
        <p:spPr>
          <a:xfrm flipH="1" flipV="1">
            <a:off x="7702550" y="3198813"/>
            <a:ext cx="1190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7216" name="Text Box 176"/>
          <p:cNvSpPr txBox="1"/>
          <p:nvPr/>
        </p:nvSpPr>
        <p:spPr>
          <a:xfrm>
            <a:off x="0" y="914400"/>
            <a:ext cx="43418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</a:rPr>
              <a:t>*</a:t>
            </a:r>
            <a:r>
              <a:rPr lang="en-US" altLang="en-US" sz="2000" dirty="0">
                <a:latin typeface="Times New Roman" panose="02020603050405020304" pitchFamily="18" charset="0"/>
              </a:rPr>
              <a:t> Khi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 &gt; 0</a:t>
            </a:r>
            <a:r>
              <a:rPr lang="en-US" altLang="en-US" sz="2000" dirty="0">
                <a:latin typeface="Times New Roman" panose="02020603050405020304" pitchFamily="18" charset="0"/>
              </a:rPr>
              <a:t> thì     là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góc nhọn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 càng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lớn </a:t>
            </a:r>
            <a:r>
              <a:rPr lang="en-US" altLang="en-US" sz="2000" dirty="0">
                <a:latin typeface="Times New Roman" panose="02020603050405020304" pitchFamily="18" charset="0"/>
              </a:rPr>
              <a:t>thì    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càng lớn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</a:rPr>
              <a:t>(0</a:t>
            </a:r>
            <a:r>
              <a:rPr lang="en-US" altLang="en-US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dirty="0">
                <a:latin typeface="Times New Roman" panose="02020603050405020304" pitchFamily="18" charset="0"/>
              </a:rPr>
              <a:t> &lt; </a:t>
            </a:r>
            <a:r>
              <a:rPr lang="en-US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dirty="0">
                <a:latin typeface="Times New Roman" panose="02020603050405020304" pitchFamily="18" charset="0"/>
              </a:rPr>
              <a:t> &lt; 90</a:t>
            </a:r>
            <a:r>
              <a:rPr lang="en-US" altLang="en-US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dirty="0">
                <a:latin typeface="Times New Roman" panose="02020603050405020304" pitchFamily="18" charset="0"/>
              </a:rPr>
              <a:t>) 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7217" name="Object 177"/>
          <p:cNvGraphicFramePr>
            <a:graphicFrameLocks noChangeAspect="1"/>
          </p:cNvGraphicFramePr>
          <p:nvPr/>
        </p:nvGraphicFramePr>
        <p:xfrm>
          <a:off x="1714500" y="1028700"/>
          <a:ext cx="2698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1" imgW="152400" imgH="139700" progId="Equation.DSMT4">
                  <p:embed/>
                </p:oleObj>
              </mc:Choice>
              <mc:Fallback>
                <p:oleObj name="" r:id="rId1" imgW="152400" imgH="139700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14500" y="1028700"/>
                        <a:ext cx="269875" cy="246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221" name="Object 181"/>
          <p:cNvGraphicFramePr>
            <a:graphicFrameLocks noChangeAspect="1"/>
          </p:cNvGraphicFramePr>
          <p:nvPr/>
        </p:nvGraphicFramePr>
        <p:xfrm>
          <a:off x="762000" y="1333500"/>
          <a:ext cx="2698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3" imgW="152400" imgH="139700" progId="Equation.DSMT4">
                  <p:embed/>
                </p:oleObj>
              </mc:Choice>
              <mc:Fallback>
                <p:oleObj name="" r:id="rId3" imgW="152400" imgH="139700" progId="Equation.DSMT4">
                  <p:embed/>
                  <p:pic>
                    <p:nvPicPr>
                      <p:cNvPr id="0" name="Picture 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62000" y="1333500"/>
                        <a:ext cx="269875" cy="2460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Line 4"/>
          <p:cNvSpPr/>
          <p:nvPr/>
        </p:nvSpPr>
        <p:spPr>
          <a:xfrm>
            <a:off x="4610100" y="625475"/>
            <a:ext cx="0" cy="62325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1" name="Text Box 6"/>
          <p:cNvSpPr txBox="1"/>
          <p:nvPr/>
        </p:nvSpPr>
        <p:spPr>
          <a:xfrm>
            <a:off x="5186363" y="1009650"/>
            <a:ext cx="34956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2292" name="Text Box 7"/>
          <p:cNvSpPr txBox="1"/>
          <p:nvPr/>
        </p:nvSpPr>
        <p:spPr>
          <a:xfrm>
            <a:off x="5148263" y="1123950"/>
            <a:ext cx="36861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2293" name="Text Box 11"/>
          <p:cNvSpPr txBox="1"/>
          <p:nvPr/>
        </p:nvSpPr>
        <p:spPr>
          <a:xfrm>
            <a:off x="7567613" y="5310188"/>
            <a:ext cx="3460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2294" name="Line 16"/>
          <p:cNvSpPr/>
          <p:nvPr/>
        </p:nvSpPr>
        <p:spPr>
          <a:xfrm>
            <a:off x="5070475" y="2193925"/>
            <a:ext cx="3878263" cy="2014538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5" name="Text Box 17"/>
          <p:cNvSpPr txBox="1"/>
          <p:nvPr/>
        </p:nvSpPr>
        <p:spPr>
          <a:xfrm>
            <a:off x="6569075" y="3313113"/>
            <a:ext cx="438150" cy="3381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00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600" b="1" baseline="-25000" dirty="0">
                <a:solidFill>
                  <a:srgbClr val="00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en-US" sz="1600" b="1" baseline="-25000" dirty="0">
              <a:solidFill>
                <a:srgbClr val="0066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296" name="Text Box 18"/>
          <p:cNvSpPr txBox="1"/>
          <p:nvPr/>
        </p:nvSpPr>
        <p:spPr>
          <a:xfrm>
            <a:off x="7145338" y="3360738"/>
            <a:ext cx="43815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66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600" b="1" baseline="-25000" dirty="0">
                <a:solidFill>
                  <a:srgbClr val="660066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sz="1600" b="1" baseline="-25000" dirty="0">
              <a:solidFill>
                <a:srgbClr val="660066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297" name="Text Box 19"/>
          <p:cNvSpPr txBox="1"/>
          <p:nvPr/>
        </p:nvSpPr>
        <p:spPr>
          <a:xfrm rot="2790314">
            <a:off x="7380288" y="4391025"/>
            <a:ext cx="152400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b="1" baseline="-25000" dirty="0">
                <a:solidFill>
                  <a:srgbClr val="66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 dirty="0">
                <a:solidFill>
                  <a:srgbClr val="660066"/>
                </a:solidFill>
                <a:latin typeface="Times New Roman" panose="02020603050405020304" pitchFamily="18" charset="0"/>
              </a:rPr>
              <a:t>):y = - x +2</a:t>
            </a:r>
            <a:endParaRPr lang="en-US" altLang="en-US" b="1" dirty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8" name="Text Box 20"/>
          <p:cNvSpPr txBox="1"/>
          <p:nvPr/>
        </p:nvSpPr>
        <p:spPr>
          <a:xfrm rot="1708187">
            <a:off x="6346825" y="2938463"/>
            <a:ext cx="175260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):y = - 0,5 + 2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9" name="Line 21"/>
          <p:cNvSpPr/>
          <p:nvPr/>
        </p:nvSpPr>
        <p:spPr>
          <a:xfrm flipV="1">
            <a:off x="6143625" y="1739900"/>
            <a:ext cx="0" cy="32432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00" name="Text Box 22"/>
          <p:cNvSpPr txBox="1"/>
          <p:nvPr/>
        </p:nvSpPr>
        <p:spPr>
          <a:xfrm>
            <a:off x="5916613" y="1747838"/>
            <a:ext cx="252412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y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2301" name="Text Box 23"/>
          <p:cNvSpPr txBox="1"/>
          <p:nvPr/>
        </p:nvSpPr>
        <p:spPr>
          <a:xfrm>
            <a:off x="5878513" y="3744913"/>
            <a:ext cx="252412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O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2302" name="Text Box 24"/>
          <p:cNvSpPr txBox="1"/>
          <p:nvPr/>
        </p:nvSpPr>
        <p:spPr>
          <a:xfrm>
            <a:off x="6108700" y="2478088"/>
            <a:ext cx="252413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2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2303" name="Line 25"/>
          <p:cNvSpPr/>
          <p:nvPr/>
        </p:nvSpPr>
        <p:spPr>
          <a:xfrm>
            <a:off x="5302250" y="1901825"/>
            <a:ext cx="2963863" cy="3054350"/>
          </a:xfrm>
          <a:prstGeom prst="line">
            <a:avLst/>
          </a:prstGeom>
          <a:ln w="28575" cap="flat" cmpd="sng">
            <a:solidFill>
              <a:srgbClr val="66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4" name="Line 26"/>
          <p:cNvSpPr/>
          <p:nvPr/>
        </p:nvSpPr>
        <p:spPr>
          <a:xfrm>
            <a:off x="5732463" y="1816100"/>
            <a:ext cx="1450975" cy="3209925"/>
          </a:xfrm>
          <a:prstGeom prst="line">
            <a:avLst/>
          </a:prstGeom>
          <a:ln w="28575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5" name="Text Box 27"/>
          <p:cNvSpPr txBox="1"/>
          <p:nvPr/>
        </p:nvSpPr>
        <p:spPr>
          <a:xfrm rot="3906292">
            <a:off x="6375400" y="4732338"/>
            <a:ext cx="18637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</a:rPr>
              <a:t>(d</a:t>
            </a:r>
            <a:r>
              <a:rPr lang="en-US" altLang="en-US" b="1" baseline="-25000" dirty="0">
                <a:solidFill>
                  <a:srgbClr val="0066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dirty="0">
                <a:solidFill>
                  <a:srgbClr val="006600"/>
                </a:solidFill>
                <a:latin typeface="Times New Roman" panose="02020603050405020304" pitchFamily="18" charset="0"/>
              </a:rPr>
              <a:t>):y = - 2x + 2</a:t>
            </a:r>
            <a:endParaRPr lang="en-US" altLang="en-US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6" name="Line 28"/>
          <p:cNvSpPr/>
          <p:nvPr/>
        </p:nvSpPr>
        <p:spPr>
          <a:xfrm>
            <a:off x="6110288" y="4273550"/>
            <a:ext cx="63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7" name="Line 29"/>
          <p:cNvSpPr/>
          <p:nvPr/>
        </p:nvSpPr>
        <p:spPr>
          <a:xfrm>
            <a:off x="6110288" y="4773613"/>
            <a:ext cx="63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8" name="Line 30"/>
          <p:cNvSpPr/>
          <p:nvPr/>
        </p:nvSpPr>
        <p:spPr>
          <a:xfrm>
            <a:off x="6108700" y="3275013"/>
            <a:ext cx="63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9" name="Line 31"/>
          <p:cNvSpPr/>
          <p:nvPr/>
        </p:nvSpPr>
        <p:spPr>
          <a:xfrm>
            <a:off x="6110288" y="2276475"/>
            <a:ext cx="63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0" name="Line 32"/>
          <p:cNvSpPr/>
          <p:nvPr/>
        </p:nvSpPr>
        <p:spPr>
          <a:xfrm>
            <a:off x="6110288" y="2762250"/>
            <a:ext cx="635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1" name="Line 33"/>
          <p:cNvSpPr/>
          <p:nvPr/>
        </p:nvSpPr>
        <p:spPr>
          <a:xfrm>
            <a:off x="7683500" y="3736975"/>
            <a:ext cx="0" cy="635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2" name="Text Box 34"/>
          <p:cNvSpPr txBox="1"/>
          <p:nvPr/>
        </p:nvSpPr>
        <p:spPr>
          <a:xfrm>
            <a:off x="8474075" y="3706813"/>
            <a:ext cx="284163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x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2313" name="Text Box 36"/>
          <p:cNvSpPr txBox="1"/>
          <p:nvPr/>
        </p:nvSpPr>
        <p:spPr>
          <a:xfrm>
            <a:off x="6426200" y="3736975"/>
            <a:ext cx="3460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1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2314" name="Text Box 37"/>
          <p:cNvSpPr txBox="1"/>
          <p:nvPr/>
        </p:nvSpPr>
        <p:spPr>
          <a:xfrm>
            <a:off x="7913688" y="3736975"/>
            <a:ext cx="22225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4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2315" name="Line 38"/>
          <p:cNvSpPr/>
          <p:nvPr/>
        </p:nvSpPr>
        <p:spPr>
          <a:xfrm>
            <a:off x="5543550" y="3775075"/>
            <a:ext cx="327818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16" name="Arc 39"/>
          <p:cNvSpPr/>
          <p:nvPr/>
        </p:nvSpPr>
        <p:spPr>
          <a:xfrm rot="-3272131">
            <a:off x="7029450" y="3619500"/>
            <a:ext cx="227013" cy="312738"/>
          </a:xfrm>
          <a:custGeom>
            <a:avLst/>
            <a:gdLst>
              <a:gd name="txL" fmla="*/ 0 w 21600"/>
              <a:gd name="txT" fmla="*/ 0 h 24692"/>
              <a:gd name="txR" fmla="*/ 21600 w 21600"/>
              <a:gd name="txB" fmla="*/ 24692 h 24692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600" h="24692" fill="none">
                <a:moveTo>
                  <a:pt x="12941" y="0"/>
                </a:moveTo>
                <a:cubicBezTo>
                  <a:pt x="18391" y="4078"/>
                  <a:pt x="21600" y="10487"/>
                  <a:pt x="21600" y="17294"/>
                </a:cubicBezTo>
                <a:cubicBezTo>
                  <a:pt x="21600" y="19817"/>
                  <a:pt x="21157" y="22321"/>
                  <a:pt x="20293" y="24691"/>
                </a:cubicBezTo>
              </a:path>
              <a:path w="21600" h="24692" stroke="0">
                <a:moveTo>
                  <a:pt x="12941" y="0"/>
                </a:moveTo>
                <a:cubicBezTo>
                  <a:pt x="18391" y="4078"/>
                  <a:pt x="21600" y="10487"/>
                  <a:pt x="21600" y="17294"/>
                </a:cubicBezTo>
                <a:cubicBezTo>
                  <a:pt x="21600" y="19817"/>
                  <a:pt x="21157" y="22321"/>
                  <a:pt x="20293" y="24691"/>
                </a:cubicBezTo>
                <a:lnTo>
                  <a:pt x="0" y="17294"/>
                </a:lnTo>
                <a:lnTo>
                  <a:pt x="12941" y="0"/>
                </a:lnTo>
                <a:close/>
              </a:path>
            </a:pathLst>
          </a:custGeom>
          <a:noFill/>
          <a:ln w="38100" cap="flat" cmpd="dbl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2317" name="Arc 40"/>
          <p:cNvSpPr/>
          <p:nvPr/>
        </p:nvSpPr>
        <p:spPr>
          <a:xfrm rot="-3272131">
            <a:off x="6584950" y="3560763"/>
            <a:ext cx="130175" cy="296862"/>
          </a:xfrm>
          <a:custGeom>
            <a:avLst/>
            <a:gdLst>
              <a:gd name="txL" fmla="*/ 0 w 21600"/>
              <a:gd name="txT" fmla="*/ 0 h 33866"/>
              <a:gd name="txR" fmla="*/ 21600 w 21600"/>
              <a:gd name="txB" fmla="*/ 33866 h 33866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600" h="33866" fill="none">
                <a:moveTo>
                  <a:pt x="9184" y="0"/>
                </a:moveTo>
                <a:cubicBezTo>
                  <a:pt x="16762" y="3560"/>
                  <a:pt x="21600" y="11178"/>
                  <a:pt x="21600" y="19550"/>
                </a:cubicBezTo>
                <a:cubicBezTo>
                  <a:pt x="21600" y="24824"/>
                  <a:pt x="19670" y="29916"/>
                  <a:pt x="16174" y="33865"/>
                </a:cubicBezTo>
              </a:path>
              <a:path w="21600" h="33866" stroke="0">
                <a:moveTo>
                  <a:pt x="9184" y="0"/>
                </a:moveTo>
                <a:cubicBezTo>
                  <a:pt x="16762" y="3560"/>
                  <a:pt x="21600" y="11178"/>
                  <a:pt x="21600" y="19550"/>
                </a:cubicBezTo>
                <a:cubicBezTo>
                  <a:pt x="21600" y="24824"/>
                  <a:pt x="19670" y="29916"/>
                  <a:pt x="16174" y="33865"/>
                </a:cubicBezTo>
                <a:lnTo>
                  <a:pt x="0" y="19550"/>
                </a:lnTo>
                <a:lnTo>
                  <a:pt x="9184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2318" name="Arc 41"/>
          <p:cNvSpPr/>
          <p:nvPr/>
        </p:nvSpPr>
        <p:spPr>
          <a:xfrm rot="-4145750">
            <a:off x="7939088" y="3570288"/>
            <a:ext cx="303212" cy="412750"/>
          </a:xfrm>
          <a:custGeom>
            <a:avLst/>
            <a:gdLst>
              <a:gd name="txL" fmla="*/ 0 w 21600"/>
              <a:gd name="txT" fmla="*/ 0 h 31166"/>
              <a:gd name="txR" fmla="*/ 21600 w 21600"/>
              <a:gd name="txB" fmla="*/ 31166 h 31166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600" h="31166" fill="none">
                <a:moveTo>
                  <a:pt x="13514" y="-1"/>
                </a:moveTo>
                <a:cubicBezTo>
                  <a:pt x="18625" y="4099"/>
                  <a:pt x="21600" y="10297"/>
                  <a:pt x="21600" y="16850"/>
                </a:cubicBezTo>
                <a:cubicBezTo>
                  <a:pt x="21600" y="22124"/>
                  <a:pt x="19670" y="27216"/>
                  <a:pt x="16174" y="31165"/>
                </a:cubicBezTo>
              </a:path>
              <a:path w="21600" h="31166" stroke="0">
                <a:moveTo>
                  <a:pt x="13514" y="-1"/>
                </a:moveTo>
                <a:cubicBezTo>
                  <a:pt x="18625" y="4099"/>
                  <a:pt x="21600" y="10297"/>
                  <a:pt x="21600" y="16850"/>
                </a:cubicBezTo>
                <a:cubicBezTo>
                  <a:pt x="21600" y="22124"/>
                  <a:pt x="19670" y="27216"/>
                  <a:pt x="16174" y="31165"/>
                </a:cubicBezTo>
                <a:lnTo>
                  <a:pt x="0" y="16850"/>
                </a:lnTo>
                <a:lnTo>
                  <a:pt x="13514" y="-1"/>
                </a:lnTo>
                <a:close/>
              </a:path>
            </a:pathLst>
          </a:custGeom>
          <a:noFill/>
          <a:ln w="57150" cap="flat" cmpd="thinThick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2319" name="Text Box 42"/>
          <p:cNvSpPr txBox="1"/>
          <p:nvPr/>
        </p:nvSpPr>
        <p:spPr>
          <a:xfrm>
            <a:off x="8220075" y="3322638"/>
            <a:ext cx="43815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1600" b="1" baseline="-25000" dirty="0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en-US" altLang="en-US" sz="1600" b="1" baseline="-25000" dirty="0">
              <a:solidFill>
                <a:srgbClr val="FF33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320" name="Text Box 43"/>
          <p:cNvSpPr txBox="1"/>
          <p:nvPr/>
        </p:nvSpPr>
        <p:spPr>
          <a:xfrm>
            <a:off x="4759325" y="663575"/>
            <a:ext cx="42291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en-US" sz="2000" dirty="0">
                <a:latin typeface="Times New Roman" panose="02020603050405020304" pitchFamily="18" charset="0"/>
              </a:rPr>
              <a:t>  Hình vẽ biểu diễn đồ thị của các hàm số (với hệ số </a:t>
            </a:r>
            <a:r>
              <a:rPr lang="en-US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 &lt; 0</a:t>
            </a:r>
            <a:r>
              <a:rPr lang="en-US" altLang="en-US" sz="2000" dirty="0">
                <a:latin typeface="Times New Roman" panose="02020603050405020304" pitchFamily="18" charset="0"/>
              </a:rPr>
              <a:t>):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dirty="0">
                <a:latin typeface="Times New Roman" panose="02020603050405020304" pitchFamily="18" charset="0"/>
              </a:rPr>
              <a:t>y = -2x + 2 ; y = -x + 2;  y = -0,5x +2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2321" name="Text Box 44"/>
          <p:cNvSpPr txBox="1"/>
          <p:nvPr/>
        </p:nvSpPr>
        <p:spPr>
          <a:xfrm>
            <a:off x="4648200" y="625475"/>
            <a:ext cx="5365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22" name="Text Box 60"/>
          <p:cNvSpPr txBox="1"/>
          <p:nvPr/>
        </p:nvSpPr>
        <p:spPr>
          <a:xfrm>
            <a:off x="6761163" y="5080000"/>
            <a:ext cx="1498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323" name="Text Box 99"/>
          <p:cNvSpPr txBox="1"/>
          <p:nvPr/>
        </p:nvSpPr>
        <p:spPr>
          <a:xfrm>
            <a:off x="6915150" y="3725863"/>
            <a:ext cx="252413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2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13772" name="Text Box 108"/>
          <p:cNvSpPr txBox="1"/>
          <p:nvPr/>
        </p:nvSpPr>
        <p:spPr>
          <a:xfrm>
            <a:off x="0" y="1447800"/>
            <a:ext cx="4687888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* Khi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 &lt; 0 </a:t>
            </a:r>
            <a:r>
              <a:rPr lang="en-US" altLang="en-US" sz="2000" dirty="0">
                <a:latin typeface="Times New Roman" panose="02020603050405020304" pitchFamily="18" charset="0"/>
              </a:rPr>
              <a:t> thì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2000" dirty="0">
                <a:latin typeface="Times New Roman" panose="02020603050405020304" pitchFamily="18" charset="0"/>
              </a:rPr>
              <a:t> là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góc tù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 càng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lớn 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thì 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càng lớn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</a:rPr>
              <a:t>(90</a:t>
            </a:r>
            <a:r>
              <a:rPr lang="en-US" altLang="en-US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dirty="0">
                <a:latin typeface="Times New Roman" panose="02020603050405020304" pitchFamily="18" charset="0"/>
              </a:rPr>
              <a:t> &lt; </a:t>
            </a:r>
            <a:r>
              <a:rPr lang="en-US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en-US" altLang="en-US" dirty="0">
                <a:latin typeface="Times New Roman" panose="02020603050405020304" pitchFamily="18" charset="0"/>
              </a:rPr>
              <a:t> &lt; 180</a:t>
            </a:r>
            <a:r>
              <a:rPr lang="en-US" altLang="en-US" baseline="30000" dirty="0">
                <a:latin typeface="Times New Roman" panose="02020603050405020304" pitchFamily="18" charset="0"/>
              </a:rPr>
              <a:t>0</a:t>
            </a:r>
            <a:r>
              <a:rPr lang="en-US" altLang="en-US" dirty="0">
                <a:latin typeface="Times New Roman" panose="02020603050405020304" pitchFamily="18" charset="0"/>
              </a:rPr>
              <a:t>) 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2325" name="Text Box 109"/>
          <p:cNvSpPr txBox="1"/>
          <p:nvPr/>
        </p:nvSpPr>
        <p:spPr>
          <a:xfrm>
            <a:off x="6113463" y="4071938"/>
            <a:ext cx="4222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-1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2326" name="Text Box 110"/>
          <p:cNvSpPr txBox="1"/>
          <p:nvPr/>
        </p:nvSpPr>
        <p:spPr>
          <a:xfrm>
            <a:off x="6137275" y="4575175"/>
            <a:ext cx="4222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-2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2327" name="Text Box 111"/>
          <p:cNvSpPr txBox="1"/>
          <p:nvPr/>
        </p:nvSpPr>
        <p:spPr>
          <a:xfrm>
            <a:off x="6108700" y="3103563"/>
            <a:ext cx="3460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1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7" name="Picture 3" descr="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3088" y="5410200"/>
            <a:ext cx="1025525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Picture 4" descr="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" y="2008188"/>
            <a:ext cx="1025525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Picture 5" descr="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88" y="3133725"/>
            <a:ext cx="1027112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0" name="Picture 6" descr="c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088" y="4276725"/>
            <a:ext cx="1025525" cy="106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5" name="Text Box 11"/>
          <p:cNvSpPr txBox="1"/>
          <p:nvPr/>
        </p:nvSpPr>
        <p:spPr>
          <a:xfrm>
            <a:off x="3841750" y="2133600"/>
            <a:ext cx="1905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Sai</a:t>
            </a:r>
            <a:endParaRPr lang="en-US" altLang="en-US" sz="44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6" name="Text Box 12"/>
          <p:cNvSpPr txBox="1"/>
          <p:nvPr/>
        </p:nvSpPr>
        <p:spPr>
          <a:xfrm>
            <a:off x="3765550" y="3319463"/>
            <a:ext cx="1905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Sai</a:t>
            </a:r>
            <a:endParaRPr lang="en-US" altLang="en-US" sz="44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7" name="Text Box 13"/>
          <p:cNvSpPr txBox="1"/>
          <p:nvPr/>
        </p:nvSpPr>
        <p:spPr>
          <a:xfrm>
            <a:off x="3741738" y="4495800"/>
            <a:ext cx="1905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Sai</a:t>
            </a:r>
            <a:endParaRPr lang="en-US" altLang="en-US" sz="44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8" name="Text Box 14"/>
          <p:cNvSpPr txBox="1"/>
          <p:nvPr/>
        </p:nvSpPr>
        <p:spPr>
          <a:xfrm>
            <a:off x="3765550" y="5700713"/>
            <a:ext cx="1905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Đúng</a:t>
            </a:r>
            <a:endParaRPr lang="en-US" altLang="en-US" sz="44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9" name="Oval 15"/>
          <p:cNvSpPr/>
          <p:nvPr/>
        </p:nvSpPr>
        <p:spPr>
          <a:xfrm>
            <a:off x="8763000" y="0"/>
            <a:ext cx="228600" cy="304800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/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3323" name="Rectangl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ap="flat" cmpd="tri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04800" y="1905000"/>
            <a:ext cx="8534400" cy="1588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2036763" y="2122488"/>
            <a:ext cx="19812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4400" b="1" kern="1200" cap="none" spc="0" normalizeH="0" baseline="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</a:t>
            </a:r>
            <a:r>
              <a:rPr kumimoji="0" lang="en-US" sz="4400" b="1" kern="1200" cap="none" spc="0" normalizeH="0" baseline="-2500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1</a:t>
            </a:r>
            <a:r>
              <a:rPr kumimoji="0" lang="en-US" sz="4400" b="1" kern="1200" cap="none" spc="0" normalizeH="0" baseline="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=</a:t>
            </a:r>
            <a:r>
              <a:rPr kumimoji="0" lang="en-US" sz="4400" b="1" kern="1200" cap="none" spc="0" normalizeH="0" baseline="-2500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2</a:t>
            </a:r>
            <a:endParaRPr kumimoji="0" lang="en-US" sz="4400" b="1" kern="1200" cap="none" spc="0" normalizeH="0" baseline="-25000" noProof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35" name="Text Box 16"/>
          <p:cNvSpPr txBox="1">
            <a:spLocks noChangeArrowheads="1"/>
          </p:cNvSpPr>
          <p:nvPr/>
        </p:nvSpPr>
        <p:spPr bwMode="auto">
          <a:xfrm>
            <a:off x="1960563" y="3275013"/>
            <a:ext cx="17526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4400" b="1" kern="1200" cap="none" spc="0" normalizeH="0" baseline="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</a:t>
            </a:r>
            <a:r>
              <a:rPr kumimoji="0" lang="en-US" sz="4400" b="1" kern="1200" cap="none" spc="0" normalizeH="0" baseline="-2500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1</a:t>
            </a:r>
            <a:r>
              <a:rPr kumimoji="0" lang="en-US" sz="4400" b="1" kern="1200" cap="none" spc="0" normalizeH="0" baseline="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&gt;</a:t>
            </a:r>
            <a:r>
              <a:rPr kumimoji="0" lang="en-US" sz="4400" b="1" kern="1200" cap="none" spc="0" normalizeH="0" baseline="-2500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2</a:t>
            </a:r>
            <a:endParaRPr kumimoji="0" lang="en-US" sz="4400" b="1" kern="1200" cap="none" spc="0" normalizeH="0" baseline="-25000" noProof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2074863" y="5656263"/>
            <a:ext cx="18288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4400" b="1" kern="1200" cap="none" spc="0" normalizeH="0" baseline="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</a:t>
            </a:r>
            <a:r>
              <a:rPr kumimoji="0" lang="en-US" sz="4400" b="1" kern="1200" cap="none" spc="0" normalizeH="0" baseline="-2500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1</a:t>
            </a:r>
            <a:r>
              <a:rPr kumimoji="0" lang="en-US" sz="4400" b="1" kern="1200" cap="none" spc="0" normalizeH="0" baseline="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&lt;</a:t>
            </a:r>
            <a:r>
              <a:rPr kumimoji="0" lang="en-US" sz="4400" b="1" kern="1200" cap="none" spc="0" normalizeH="0" baseline="-25000" noProof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  <a:sym typeface="Symbol" panose="05050102010706020507"/>
              </a:rPr>
              <a:t>2</a:t>
            </a:r>
            <a:endParaRPr kumimoji="0" lang="en-US" sz="4400" b="1" kern="1200" cap="none" spc="0" normalizeH="0" baseline="-25000" noProof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2012950" y="4433888"/>
            <a:ext cx="17526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4400" b="1" dirty="0">
                <a:solidFill>
                  <a:srgbClr val="26267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sz="4400" b="1" baseline="-25000" dirty="0">
                <a:solidFill>
                  <a:srgbClr val="26267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sz="4400" b="1" dirty="0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sz="4400" b="1" dirty="0">
                <a:solidFill>
                  <a:srgbClr val="26267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sz="4400" b="1" baseline="-25000" dirty="0">
                <a:solidFill>
                  <a:srgbClr val="262673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sz="4400" b="1" baseline="-25000" dirty="0">
              <a:solidFill>
                <a:srgbClr val="26267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9" name="Text Box 34"/>
          <p:cNvSpPr txBox="1"/>
          <p:nvPr/>
        </p:nvSpPr>
        <p:spPr>
          <a:xfrm>
            <a:off x="577850" y="125413"/>
            <a:ext cx="8142288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800" b="1" u="sng" dirty="0">
                <a:latin typeface="Times New Roman" panose="02020603050405020304" pitchFamily="18" charset="0"/>
              </a:rPr>
              <a:t>Bài tập 1:</a:t>
            </a:r>
            <a:r>
              <a:rPr lang="en-US" altLang="en-US" sz="2800" dirty="0">
                <a:latin typeface="Times New Roman" panose="02020603050405020304" pitchFamily="18" charset="0"/>
              </a:rPr>
              <a:t> Cho đường thẳng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(d</a:t>
            </a:r>
            <a:r>
              <a:rPr lang="en-US" altLang="en-US" sz="2800" baseline="-25000" dirty="0">
                <a:latin typeface="Times New Roman" panose="02020603050405020304" pitchFamily="18" charset="0"/>
              </a:rPr>
              <a:t>1</a:t>
            </a:r>
            <a:r>
              <a:rPr lang="en-US" altLang="en-US" sz="2800" dirty="0">
                <a:latin typeface="Times New Roman" panose="02020603050405020304" pitchFamily="18" charset="0"/>
              </a:rPr>
              <a:t>): y = 2x – 3 tạo với trục Ox góc 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(d</a:t>
            </a:r>
            <a:r>
              <a:rPr lang="en-US" altLang="en-US" sz="2800" baseline="-25000" dirty="0">
                <a:latin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</a:rPr>
              <a:t>): y = -5x + 1 tạo với trục Ox góc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</a:rPr>
              <a:t>	So sánh nào sau đây là đúng?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3330" name="Text Box 18"/>
          <p:cNvSpPr txBox="1"/>
          <p:nvPr/>
        </p:nvSpPr>
        <p:spPr>
          <a:xfrm>
            <a:off x="5853113" y="549275"/>
            <a:ext cx="1752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800" b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endParaRPr lang="en-US" altLang="en-US" sz="2800" b="1" baseline="-25000" dirty="0">
              <a:latin typeface="Times New Roman" panose="02020603050405020304" pitchFamily="18" charset="0"/>
            </a:endParaRPr>
          </a:p>
        </p:txBody>
      </p:sp>
      <p:sp>
        <p:nvSpPr>
          <p:cNvPr id="13331" name="Text Box 18"/>
          <p:cNvSpPr txBox="1"/>
          <p:nvPr/>
        </p:nvSpPr>
        <p:spPr>
          <a:xfrm>
            <a:off x="5930900" y="971550"/>
            <a:ext cx="1752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800" b="1" baseline="-25000" dirty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endParaRPr lang="en-US" altLang="en-US" sz="2800" b="1" baseline="-25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90000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" fill="hold"/>
                                        <p:tgtEl>
                                          <p:spTgt spid="112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7"/>
                  </p:tgtEl>
                </p:cond>
              </p:nextCondLst>
            </p:seq>
          </p:childTnLst>
        </p:cTn>
      </p:par>
    </p:tnLst>
    <p:bldLst>
      <p:bldP spid="11275" grpId="0"/>
      <p:bldP spid="11275" grpId="1"/>
      <p:bldP spid="11276" grpId="0"/>
      <p:bldP spid="11276" grpId="1"/>
      <p:bldP spid="11277" grpId="0"/>
      <p:bldP spid="11277" grpId="1"/>
      <p:bldP spid="11278" grpId="0"/>
      <p:bldP spid="1127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0107" name="Text Box 59"/>
          <p:cNvSpPr txBox="1"/>
          <p:nvPr/>
        </p:nvSpPr>
        <p:spPr>
          <a:xfrm>
            <a:off x="3294063" y="2509838"/>
            <a:ext cx="13049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a = 2</a:t>
            </a:r>
            <a:endParaRPr lang="en-US" altLang="en-US" sz="2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121" name="Rectangle 73"/>
          <p:cNvSpPr/>
          <p:nvPr/>
        </p:nvSpPr>
        <p:spPr>
          <a:xfrm>
            <a:off x="1209040" y="2193925"/>
            <a:ext cx="7251065" cy="1691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en-US" sz="2400" b="1" i="1" u="sng" dirty="0">
                <a:latin typeface="Times New Roman" panose="02020603050405020304" pitchFamily="18" charset="0"/>
              </a:rPr>
              <a:t>Bài tập 2: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</a:rPr>
              <a:t>Hãy tìm hệ số góc của các đ</a:t>
            </a:r>
            <a:r>
              <a:rPr lang="vi-VN" altLang="en-US" sz="2400" i="1" dirty="0">
                <a:latin typeface="Times New Roman" panose="02020603050405020304" pitchFamily="18" charset="0"/>
              </a:rPr>
              <a:t>ư</a:t>
            </a:r>
            <a:r>
              <a:rPr lang="en-US" altLang="en-US" sz="2400" i="1" dirty="0">
                <a:latin typeface="Times New Roman" panose="02020603050405020304" pitchFamily="18" charset="0"/>
              </a:rPr>
              <a:t>ờng thẳng sau: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</a:rPr>
              <a:t>(1)   y = 2x + 3		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</a:rPr>
              <a:t>(2)   y = 5 -  x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</a:rPr>
              <a:t>(3)   y =  x + 2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</a:rPr>
              <a:t>(4)   y = - 3x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30122" name="Text Box 74"/>
          <p:cNvSpPr txBox="1"/>
          <p:nvPr/>
        </p:nvSpPr>
        <p:spPr>
          <a:xfrm>
            <a:off x="3294063" y="2805113"/>
            <a:ext cx="13049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a = -1</a:t>
            </a:r>
            <a:endParaRPr lang="en-US" altLang="en-US" sz="2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124" name="Text Box 76"/>
          <p:cNvSpPr txBox="1"/>
          <p:nvPr/>
        </p:nvSpPr>
        <p:spPr>
          <a:xfrm>
            <a:off x="3295650" y="3151188"/>
            <a:ext cx="13049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a = 1</a:t>
            </a:r>
            <a:endParaRPr lang="en-US" altLang="en-US" sz="2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125" name="Text Box 77"/>
          <p:cNvSpPr txBox="1"/>
          <p:nvPr/>
        </p:nvSpPr>
        <p:spPr>
          <a:xfrm>
            <a:off x="3295650" y="3457575"/>
            <a:ext cx="13049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a = -3</a:t>
            </a:r>
            <a:endParaRPr lang="en-US" altLang="en-US" sz="20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126" name="Text Box 78"/>
          <p:cNvSpPr txBox="1"/>
          <p:nvPr/>
        </p:nvSpPr>
        <p:spPr>
          <a:xfrm>
            <a:off x="3243263" y="817563"/>
            <a:ext cx="36877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y = </a:t>
            </a:r>
            <a:r>
              <a:rPr lang="en-US" altLang="en-US" sz="3200" dirty="0">
                <a:solidFill>
                  <a:srgbClr val="33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3200" dirty="0">
                <a:latin typeface="Times New Roman" panose="02020603050405020304" pitchFamily="18" charset="0"/>
              </a:rPr>
              <a:t>x + </a:t>
            </a:r>
            <a:r>
              <a:rPr lang="en-US" altLang="en-US" sz="3200" dirty="0">
                <a:solidFill>
                  <a:srgbClr val="008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dirty="0">
                <a:latin typeface="Times New Roman" panose="02020603050405020304" pitchFamily="18" charset="0"/>
              </a:rPr>
              <a:t>   (a      0)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130127" name="Text Box 79"/>
          <p:cNvSpPr txBox="1"/>
          <p:nvPr/>
        </p:nvSpPr>
        <p:spPr>
          <a:xfrm>
            <a:off x="2898775" y="1547813"/>
            <a:ext cx="1498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3333CC"/>
                </a:solidFill>
                <a:latin typeface="Times New Roman" panose="02020603050405020304" pitchFamily="18" charset="0"/>
              </a:rPr>
              <a:t>Hệ số góc</a:t>
            </a:r>
            <a:endParaRPr lang="en-US" altLang="en-US" sz="2000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128" name="Line 80"/>
          <p:cNvSpPr/>
          <p:nvPr/>
        </p:nvSpPr>
        <p:spPr>
          <a:xfrm flipH="1">
            <a:off x="3667125" y="1317625"/>
            <a:ext cx="384175" cy="2682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0129" name="Text Box 81"/>
          <p:cNvSpPr txBox="1"/>
          <p:nvPr/>
        </p:nvSpPr>
        <p:spPr>
          <a:xfrm>
            <a:off x="4203700" y="1547813"/>
            <a:ext cx="19208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8000"/>
                </a:solidFill>
                <a:latin typeface="Times New Roman" panose="02020603050405020304" pitchFamily="18" charset="0"/>
              </a:rPr>
              <a:t>Tung độ gốc</a:t>
            </a:r>
            <a:endParaRPr lang="en-US" altLang="en-US" sz="2000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130" name="Line 82"/>
          <p:cNvSpPr/>
          <p:nvPr/>
        </p:nvSpPr>
        <p:spPr>
          <a:xfrm>
            <a:off x="4857750" y="1279525"/>
            <a:ext cx="306388" cy="3063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aphicFrame>
        <p:nvGraphicFramePr>
          <p:cNvPr id="130131" name="Object 83"/>
          <p:cNvGraphicFramePr>
            <a:graphicFrameLocks noChangeAspect="1"/>
          </p:cNvGraphicFramePr>
          <p:nvPr/>
        </p:nvGraphicFramePr>
        <p:xfrm>
          <a:off x="5702300" y="895350"/>
          <a:ext cx="4603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" imgW="139700" imgH="139700" progId="Equation.DSMT4">
                  <p:embed/>
                </p:oleObj>
              </mc:Choice>
              <mc:Fallback>
                <p:oleObj name="" r:id="rId1" imgW="139700" imgH="139700" progId="Equation.DSMT4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702300" y="895350"/>
                        <a:ext cx="460375" cy="460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3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07" grpId="0"/>
      <p:bldP spid="130121" grpId="0"/>
      <p:bldP spid="130122" grpId="0"/>
      <p:bldP spid="130124" grpId="0"/>
      <p:bldP spid="130125" grpId="0"/>
      <p:bldP spid="130126" grpId="0"/>
      <p:bldP spid="130127" grpId="0"/>
      <p:bldP spid="130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6" name="Line 2"/>
          <p:cNvSpPr/>
          <p:nvPr/>
        </p:nvSpPr>
        <p:spPr>
          <a:xfrm>
            <a:off x="4610100" y="625475"/>
            <a:ext cx="0" cy="62325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8" name="Text Box 37"/>
          <p:cNvSpPr txBox="1"/>
          <p:nvPr/>
        </p:nvSpPr>
        <p:spPr>
          <a:xfrm>
            <a:off x="422275" y="1125538"/>
            <a:ext cx="1114425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Ví dụ 1</a:t>
            </a:r>
            <a:endParaRPr lang="en-US" altLang="en-US" sz="20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5129" name="Rectangle 38" descr="Stationery"/>
          <p:cNvSpPr/>
          <p:nvPr/>
        </p:nvSpPr>
        <p:spPr>
          <a:xfrm>
            <a:off x="77788" y="1316038"/>
            <a:ext cx="4879975" cy="15367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000" dirty="0">
                <a:latin typeface="Times New Roman" panose="02020603050405020304" pitchFamily="18" charset="0"/>
              </a:rPr>
              <a:t>Cho hàm số   y = 3x + 2                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r>
              <a:rPr lang="en-US" altLang="en-US" sz="2000" dirty="0">
                <a:latin typeface="Times New Roman" panose="02020603050405020304" pitchFamily="18" charset="0"/>
              </a:rPr>
              <a:t>a) Vẽ đồ thị của hàm số.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r>
              <a:rPr lang="en-US" altLang="en-US" sz="2000" dirty="0">
                <a:latin typeface="Times New Roman" panose="02020603050405020304" pitchFamily="18" charset="0"/>
              </a:rPr>
              <a:t>b) Tính góc tạo bởi đường thẳng y = 3x+ 2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r>
              <a:rPr lang="en-US" altLang="en-US" sz="2000" dirty="0">
                <a:latin typeface="Times New Roman" panose="02020603050405020304" pitchFamily="18" charset="0"/>
              </a:rPr>
              <a:t>       và trục Ox (làm tròn đến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phút).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5130" name="Text Box 44"/>
          <p:cNvSpPr txBox="1"/>
          <p:nvPr/>
        </p:nvSpPr>
        <p:spPr>
          <a:xfrm>
            <a:off x="8181975" y="2622550"/>
            <a:ext cx="4222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31179" name="Text Box 107"/>
          <p:cNvSpPr txBox="1"/>
          <p:nvPr/>
        </p:nvSpPr>
        <p:spPr>
          <a:xfrm>
            <a:off x="8258175" y="3044825"/>
            <a:ext cx="3048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x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31180" name="Line 108"/>
          <p:cNvSpPr/>
          <p:nvPr/>
        </p:nvSpPr>
        <p:spPr>
          <a:xfrm flipH="1" flipV="1">
            <a:off x="6607175" y="779463"/>
            <a:ext cx="33338" cy="3225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1181" name="Line 109"/>
          <p:cNvSpPr/>
          <p:nvPr/>
        </p:nvSpPr>
        <p:spPr>
          <a:xfrm flipV="1">
            <a:off x="4956175" y="3121025"/>
            <a:ext cx="3609975" cy="396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1182" name="Line 110"/>
          <p:cNvSpPr/>
          <p:nvPr/>
        </p:nvSpPr>
        <p:spPr>
          <a:xfrm>
            <a:off x="6573838" y="2584450"/>
            <a:ext cx="76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3" name="Line 111"/>
          <p:cNvSpPr/>
          <p:nvPr/>
        </p:nvSpPr>
        <p:spPr>
          <a:xfrm>
            <a:off x="6573838" y="2046288"/>
            <a:ext cx="76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4" name="Line 112"/>
          <p:cNvSpPr/>
          <p:nvPr/>
        </p:nvSpPr>
        <p:spPr>
          <a:xfrm>
            <a:off x="6573838" y="1508125"/>
            <a:ext cx="76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5" name="Line 113"/>
          <p:cNvSpPr/>
          <p:nvPr/>
        </p:nvSpPr>
        <p:spPr>
          <a:xfrm>
            <a:off x="6592888" y="3697288"/>
            <a:ext cx="76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8" name="Line 116"/>
          <p:cNvSpPr/>
          <p:nvPr/>
        </p:nvSpPr>
        <p:spPr>
          <a:xfrm>
            <a:off x="7221538" y="310197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89" name="Line 117"/>
          <p:cNvSpPr/>
          <p:nvPr/>
        </p:nvSpPr>
        <p:spPr>
          <a:xfrm>
            <a:off x="7797800" y="310197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0" name="Line 118"/>
          <p:cNvSpPr/>
          <p:nvPr/>
        </p:nvSpPr>
        <p:spPr>
          <a:xfrm>
            <a:off x="8374063" y="310197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1" name="Line 119"/>
          <p:cNvSpPr/>
          <p:nvPr/>
        </p:nvSpPr>
        <p:spPr>
          <a:xfrm>
            <a:off x="6070600" y="312102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2" name="Line 120"/>
          <p:cNvSpPr/>
          <p:nvPr/>
        </p:nvSpPr>
        <p:spPr>
          <a:xfrm>
            <a:off x="5532438" y="3121025"/>
            <a:ext cx="0" cy="77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4" name="Text Box 122"/>
          <p:cNvSpPr txBox="1"/>
          <p:nvPr/>
        </p:nvSpPr>
        <p:spPr>
          <a:xfrm>
            <a:off x="6573838" y="3121025"/>
            <a:ext cx="346075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O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31195" name="Text Box 123"/>
          <p:cNvSpPr txBox="1"/>
          <p:nvPr/>
        </p:nvSpPr>
        <p:spPr>
          <a:xfrm>
            <a:off x="6338888" y="741363"/>
            <a:ext cx="3048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y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31196" name="Line 124"/>
          <p:cNvSpPr/>
          <p:nvPr/>
        </p:nvSpPr>
        <p:spPr>
          <a:xfrm flipV="1">
            <a:off x="5762625" y="931863"/>
            <a:ext cx="1228725" cy="3687762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1199" name="Text Box 127"/>
          <p:cNvSpPr txBox="1">
            <a:spLocks noChangeArrowheads="1"/>
          </p:cNvSpPr>
          <p:nvPr/>
        </p:nvSpPr>
        <p:spPr bwMode="auto">
          <a:xfrm rot="-69074158">
            <a:off x="4910138" y="3590925"/>
            <a:ext cx="19494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en-US" sz="2000" kern="1200" cap="none" spc="0" normalizeH="0" baseline="0" noProof="0">
                <a:latin typeface="Times New Roman" panose="02020603050405020304" pitchFamily="18" charset="0"/>
                <a:ea typeface="+mn-ea"/>
                <a:cs typeface="+mn-cs"/>
              </a:rPr>
              <a:t>y = 3x + 2</a:t>
            </a:r>
            <a:endParaRPr kumimoji="0" lang="en-US" altLang="en-US" sz="2000" kern="1200" cap="none" spc="0" normalizeH="0" baseline="0" noProof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01" name="Text Box 129"/>
          <p:cNvSpPr txBox="1">
            <a:spLocks noChangeArrowheads="1"/>
          </p:cNvSpPr>
          <p:nvPr/>
        </p:nvSpPr>
        <p:spPr bwMode="auto">
          <a:xfrm>
            <a:off x="6646863" y="1816100"/>
            <a:ext cx="30638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algn="ctr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endParaRPr kumimoji="0" lang="en-US" altLang="en-US" kern="1200" cap="none" spc="0" normalizeH="0" baseline="0" noProof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04" name="Arc 132"/>
          <p:cNvSpPr/>
          <p:nvPr/>
        </p:nvSpPr>
        <p:spPr>
          <a:xfrm>
            <a:off x="6300788" y="2970213"/>
            <a:ext cx="114300" cy="190500"/>
          </a:xfrm>
          <a:custGeom>
            <a:avLst/>
            <a:gdLst>
              <a:gd name="txL" fmla="*/ 0 w 21600"/>
              <a:gd name="txT" fmla="*/ 0 h 38721"/>
              <a:gd name="txR" fmla="*/ 21600 w 21600"/>
              <a:gd name="txB" fmla="*/ 38721 h 38721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21600" h="38721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306"/>
                  <a:pt x="18485" y="34631"/>
                  <a:pt x="13169" y="38720"/>
                </a:cubicBezTo>
              </a:path>
              <a:path w="21600" h="38721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8306"/>
                  <a:pt x="18485" y="34631"/>
                  <a:pt x="13169" y="3872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 cap="flat" cmpd="sng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31206" name="Text Box 134"/>
          <p:cNvSpPr txBox="1">
            <a:spLocks noChangeArrowheads="1"/>
          </p:cNvSpPr>
          <p:nvPr/>
        </p:nvSpPr>
        <p:spPr bwMode="auto">
          <a:xfrm>
            <a:off x="5954713" y="2832100"/>
            <a:ext cx="46037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algn="ctr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endParaRPr kumimoji="0" lang="en-US" altLang="en-US" kern="1200" cap="none" spc="0" normalizeH="0" baseline="0" noProof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08" name="Text Box 136"/>
          <p:cNvSpPr txBox="1">
            <a:spLocks noChangeArrowheads="1"/>
          </p:cNvSpPr>
          <p:nvPr/>
        </p:nvSpPr>
        <p:spPr bwMode="auto">
          <a:xfrm>
            <a:off x="6184900" y="1795463"/>
            <a:ext cx="460375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algn="ctr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kern="1200" cap="none" spc="0" normalizeH="0" baseline="0" noProof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US" altLang="en-US" kern="1200" cap="none" spc="0" normalizeH="0" baseline="0" noProof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1209" name="Text Box 137"/>
          <p:cNvSpPr txBox="1"/>
          <p:nvPr/>
        </p:nvSpPr>
        <p:spPr>
          <a:xfrm>
            <a:off x="6338888" y="2794000"/>
            <a:ext cx="3460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altLang="en-US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53" name="Text Box 140"/>
          <p:cNvSpPr txBox="1"/>
          <p:nvPr/>
        </p:nvSpPr>
        <p:spPr>
          <a:xfrm>
            <a:off x="1614488" y="2647950"/>
            <a:ext cx="12287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000" u="sng" dirty="0">
                <a:latin typeface="Times New Roman" panose="02020603050405020304" pitchFamily="18" charset="0"/>
              </a:rPr>
              <a:t>Giải</a:t>
            </a:r>
            <a:endParaRPr lang="en-US" altLang="en-US" sz="2000" u="sng" dirty="0">
              <a:latin typeface="Times New Roman" panose="02020603050405020304" pitchFamily="18" charset="0"/>
            </a:endParaRPr>
          </a:p>
        </p:txBody>
      </p:sp>
      <p:graphicFrame>
        <p:nvGraphicFramePr>
          <p:cNvPr id="5122" name="Object 146"/>
          <p:cNvGraphicFramePr>
            <a:graphicFrameLocks noChangeAspect="1"/>
          </p:cNvGraphicFramePr>
          <p:nvPr/>
        </p:nvGraphicFramePr>
        <p:xfrm>
          <a:off x="3016250" y="19780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1" imgW="114300" imgH="177800" progId="Equation.DSMT4">
                  <p:embed/>
                </p:oleObj>
              </mc:Choice>
              <mc:Fallback>
                <p:oleObj name="" r:id="rId1" imgW="114300" imgH="177800" progId="Equation.DSMT4">
                  <p:embed/>
                  <p:pic>
                    <p:nvPicPr>
                      <p:cNvPr id="0" name="Picture 310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16250" y="1978025"/>
                        <a:ext cx="114300" cy="177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233" name="Text Box 161"/>
          <p:cNvSpPr txBox="1">
            <a:spLocks noChangeArrowheads="1"/>
          </p:cNvSpPr>
          <p:nvPr/>
        </p:nvSpPr>
        <p:spPr bwMode="auto">
          <a:xfrm>
            <a:off x="-36512" y="2928938"/>
            <a:ext cx="4522788" cy="39878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R="0" algn="ctr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en-US" sz="2000" kern="1200" cap="none" spc="0" normalizeH="0" baseline="0" noProof="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a)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Vẽ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đồ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thị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hàm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000" kern="1200" cap="none" spc="0" normalizeH="0" baseline="0" noProof="0" dirty="0" err="1">
                <a:latin typeface="Times New Roman" panose="02020603050405020304" pitchFamily="18" charset="0"/>
                <a:ea typeface="+mn-ea"/>
                <a:cs typeface="+mn-cs"/>
              </a:rPr>
              <a:t>số</a:t>
            </a:r>
            <a:r>
              <a:rPr kumimoji="0" lang="en-US" altLang="en-US" sz="2000" kern="1200" cap="none" spc="0" normalizeH="0" baseline="0" noProof="0" dirty="0">
                <a:latin typeface="Times New Roman" panose="02020603050405020304" pitchFamily="18" charset="0"/>
                <a:ea typeface="+mn-ea"/>
                <a:cs typeface="+mn-cs"/>
              </a:rPr>
              <a:t> y = 3x + 2.</a:t>
            </a:r>
            <a:endParaRPr kumimoji="0" lang="en-US" altLang="en-US" sz="2000" kern="1200" cap="none" spc="0" normalizeH="0" baseline="0" noProof="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5123" name="Object 17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3" imgW="114300" imgH="215900" progId="Equation.3">
                  <p:embed/>
                </p:oleObj>
              </mc:Choice>
              <mc:Fallback>
                <p:oleObj name="" r:id="rId3" imgW="114300" imgH="215900" progId="Equation.3">
                  <p:embed/>
                  <p:pic>
                    <p:nvPicPr>
                      <p:cNvPr id="0" name="Picture 310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246" name="Object 174"/>
          <p:cNvGraphicFramePr>
            <a:graphicFrameLocks noChangeAspect="1"/>
          </p:cNvGraphicFramePr>
          <p:nvPr/>
        </p:nvGraphicFramePr>
        <p:xfrm>
          <a:off x="6184900" y="3160713"/>
          <a:ext cx="3841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5" imgW="254000" imgH="393700" progId="Equation.3">
                  <p:embed/>
                </p:oleObj>
              </mc:Choice>
              <mc:Fallback>
                <p:oleObj name="" r:id="rId5" imgW="254000" imgH="393700" progId="Equation.3">
                  <p:embed/>
                  <p:pic>
                    <p:nvPicPr>
                      <p:cNvPr id="0" name="Picture 310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84900" y="3160713"/>
                        <a:ext cx="384175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/>
          <p:nvPr/>
        </p:nvGrpSpPr>
        <p:grpSpPr>
          <a:xfrm>
            <a:off x="347663" y="4619625"/>
            <a:ext cx="4032250" cy="646113"/>
            <a:chOff x="347450" y="4619625"/>
            <a:chExt cx="4032525" cy="646331"/>
          </a:xfrm>
        </p:grpSpPr>
        <p:sp>
          <p:nvSpPr>
            <p:cNvPr id="5172" name="TextBox 4"/>
            <p:cNvSpPr txBox="1"/>
            <p:nvPr/>
          </p:nvSpPr>
          <p:spPr>
            <a:xfrm>
              <a:off x="347450" y="4619625"/>
              <a:ext cx="403252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marL="285750" indent="-285750">
                <a:buFont typeface="Symbol" panose="05050102010706020507" pitchFamily="18" charset="2"/>
                <a:buChar char="Þ"/>
              </a:pPr>
              <a:r>
                <a:rPr lang="en-US" altLang="en-US" dirty="0">
                  <a:latin typeface="Times New Roman" panose="02020603050405020304" pitchFamily="18" charset="0"/>
                </a:rPr>
                <a:t>A(0;2) và B(      ; 0) thuộc đths</a:t>
              </a:r>
              <a:endParaRPr lang="en-US" altLang="en-US" dirty="0">
                <a:latin typeface="Times New Roman" panose="02020603050405020304" pitchFamily="18" charset="0"/>
              </a:endParaRPr>
            </a:p>
            <a:p>
              <a:pPr marL="285750" indent="-285750">
                <a:buFont typeface="Symbol" panose="05050102010706020507" pitchFamily="18" charset="2"/>
                <a:buChar char="Þ"/>
              </a:pPr>
              <a:r>
                <a:rPr lang="en-US" altLang="en-US" dirty="0">
                  <a:latin typeface="Times New Roman" panose="02020603050405020304" pitchFamily="18" charset="0"/>
                </a:rPr>
                <a:t>Đường thẳng AB là đths y =3x+ 2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25" name="Object 52"/>
            <p:cNvGraphicFramePr>
              <a:graphicFrameLocks noChangeAspect="1"/>
            </p:cNvGraphicFramePr>
            <p:nvPr/>
          </p:nvGraphicFramePr>
          <p:xfrm>
            <a:off x="1883525" y="4619625"/>
            <a:ext cx="384175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" r:id="rId7" imgW="254000" imgH="393700" progId="Equation.3">
                    <p:embed/>
                  </p:oleObj>
                </mc:Choice>
                <mc:Fallback>
                  <p:oleObj name="" r:id="rId7" imgW="254000" imgH="393700" progId="Equation.3">
                    <p:embed/>
                    <p:pic>
                      <p:nvPicPr>
                        <p:cNvPr id="0" name="Picture 310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883525" y="4619625"/>
                          <a:ext cx="384175" cy="3937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3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3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3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3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3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3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3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3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3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79" grpId="0"/>
      <p:bldP spid="131194" grpId="0"/>
      <p:bldP spid="131195" grpId="0"/>
      <p:bldP spid="131199" grpId="0"/>
      <p:bldP spid="131201" grpId="0"/>
      <p:bldP spid="131204" grpId="0" animBg="1"/>
      <p:bldP spid="131206" grpId="0"/>
      <p:bldP spid="131208" grpId="0"/>
      <p:bldP spid="131209" grpId="0"/>
      <p:bldP spid="131233" grpId="0" bldLvl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3621</Words>
  <Application>WPS Presentation</Application>
  <PresentationFormat>On-screen Show (4:3)</PresentationFormat>
  <Paragraphs>406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28</vt:i4>
      </vt:variant>
      <vt:variant>
        <vt:lpstr>幻灯片标题</vt:lpstr>
      </vt:variant>
      <vt:variant>
        <vt:i4>14</vt:i4>
      </vt:variant>
    </vt:vector>
  </HeadingPairs>
  <TitlesOfParts>
    <vt:vector size="56" baseType="lpstr">
      <vt:lpstr>Arial</vt:lpstr>
      <vt:lpstr>SimSun</vt:lpstr>
      <vt:lpstr>Wingdings</vt:lpstr>
      <vt:lpstr>Times New Roman</vt:lpstr>
      <vt:lpstr>.VnTimeH</vt:lpstr>
      <vt:lpstr>.VnArial</vt:lpstr>
      <vt:lpstr>Symbol</vt:lpstr>
      <vt:lpstr>Symbol</vt:lpstr>
      <vt:lpstr>.VnTime</vt:lpstr>
      <vt:lpstr>Wingdings 3</vt:lpstr>
      <vt:lpstr>Microsoft YaHei</vt:lpstr>
      <vt:lpstr>Arial Unicode MS</vt:lpstr>
      <vt:lpstr>Symbol</vt:lpstr>
      <vt:lpstr>Default Design</vt:lpstr>
      <vt:lpstr>Equation.3</vt:lpstr>
      <vt:lpstr>Equation.3</vt:lpstr>
      <vt:lpstr>Equation.3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PHONG VAN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ANH TUAN</dc:creator>
  <cp:lastModifiedBy>ANH TRUONG</cp:lastModifiedBy>
  <cp:revision>271</cp:revision>
  <dcterms:created xsi:type="dcterms:W3CDTF">2008-11-15T07:21:00Z</dcterms:created>
  <dcterms:modified xsi:type="dcterms:W3CDTF">2018-11-13T09:39:01Z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